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0" r:id="rId2"/>
    <p:sldId id="328" r:id="rId3"/>
    <p:sldId id="475" r:id="rId4"/>
    <p:sldId id="476" r:id="rId5"/>
    <p:sldId id="270" r:id="rId6"/>
    <p:sldId id="477" r:id="rId7"/>
    <p:sldId id="441" r:id="rId8"/>
    <p:sldId id="478" r:id="rId9"/>
    <p:sldId id="479" r:id="rId10"/>
    <p:sldId id="480" r:id="rId11"/>
    <p:sldId id="481" r:id="rId12"/>
    <p:sldId id="482" r:id="rId13"/>
    <p:sldId id="514" r:id="rId14"/>
    <p:sldId id="515" r:id="rId15"/>
    <p:sldId id="516" r:id="rId16"/>
    <p:sldId id="518" r:id="rId17"/>
    <p:sldId id="483" r:id="rId18"/>
    <p:sldId id="484" r:id="rId19"/>
    <p:sldId id="485" r:id="rId20"/>
    <p:sldId id="486" r:id="rId21"/>
    <p:sldId id="487" r:id="rId22"/>
    <p:sldId id="488" r:id="rId23"/>
    <p:sldId id="451" r:id="rId24"/>
    <p:sldId id="491" r:id="rId25"/>
    <p:sldId id="489" r:id="rId26"/>
    <p:sldId id="492" r:id="rId27"/>
    <p:sldId id="493" r:id="rId28"/>
    <p:sldId id="517" r:id="rId29"/>
    <p:sldId id="494" r:id="rId30"/>
    <p:sldId id="495" r:id="rId31"/>
    <p:sldId id="499" r:id="rId32"/>
    <p:sldId id="500" r:id="rId33"/>
    <p:sldId id="501" r:id="rId34"/>
    <p:sldId id="503" r:id="rId35"/>
    <p:sldId id="502" r:id="rId36"/>
    <p:sldId id="504" r:id="rId37"/>
    <p:sldId id="505" r:id="rId38"/>
    <p:sldId id="506" r:id="rId39"/>
    <p:sldId id="507" r:id="rId40"/>
    <p:sldId id="508" r:id="rId41"/>
    <p:sldId id="509" r:id="rId42"/>
    <p:sldId id="511" r:id="rId43"/>
    <p:sldId id="428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B1C675E-B402-4209-980E-ABBC10C70CFC}">
          <p14:sldIdLst>
            <p14:sldId id="260"/>
            <p14:sldId id="328"/>
            <p14:sldId id="475"/>
            <p14:sldId id="476"/>
            <p14:sldId id="270"/>
            <p14:sldId id="477"/>
            <p14:sldId id="441"/>
            <p14:sldId id="478"/>
            <p14:sldId id="479"/>
            <p14:sldId id="480"/>
            <p14:sldId id="481"/>
            <p14:sldId id="482"/>
            <p14:sldId id="514"/>
            <p14:sldId id="515"/>
            <p14:sldId id="516"/>
            <p14:sldId id="518"/>
            <p14:sldId id="483"/>
            <p14:sldId id="484"/>
            <p14:sldId id="485"/>
            <p14:sldId id="486"/>
            <p14:sldId id="487"/>
            <p14:sldId id="488"/>
            <p14:sldId id="451"/>
            <p14:sldId id="491"/>
            <p14:sldId id="489"/>
            <p14:sldId id="492"/>
            <p14:sldId id="493"/>
            <p14:sldId id="517"/>
            <p14:sldId id="494"/>
            <p14:sldId id="495"/>
            <p14:sldId id="499"/>
            <p14:sldId id="500"/>
            <p14:sldId id="501"/>
            <p14:sldId id="503"/>
            <p14:sldId id="502"/>
            <p14:sldId id="504"/>
            <p14:sldId id="505"/>
            <p14:sldId id="506"/>
            <p14:sldId id="507"/>
            <p14:sldId id="508"/>
            <p14:sldId id="509"/>
            <p14:sldId id="511"/>
            <p14:sldId id="4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99" autoAdjust="0"/>
    <p:restoredTop sz="81931" autoAdjust="0"/>
  </p:normalViewPr>
  <p:slideViewPr>
    <p:cSldViewPr snapToGrid="0">
      <p:cViewPr varScale="1">
        <p:scale>
          <a:sx n="73" d="100"/>
          <a:sy n="73" d="100"/>
        </p:scale>
        <p:origin x="209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9B4F8-B9B8-4A16-8056-FA7F3557B8C5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70A8B-A679-4A27-84B0-328234F412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636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439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612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449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演示命令行创建数据库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26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259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871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875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549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682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335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DBMS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对数据进行管理和操作，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SQL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告诉数据库管理系统怎么做？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891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990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838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510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838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316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550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39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78803-B1DC-855D-4DBC-529C7B54D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C180CA-31F6-67D4-92EB-26328318A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CF7C99-DE6D-CC4A-13E9-B199547E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01F4ED-8EBE-6D08-6AFA-83BEDBE4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26A27D-90CC-3601-A639-180B0433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310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9AD5EA-43B4-7D57-6D5C-ACC108BD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D9115D-45D6-A3B1-BD08-CC69524FE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7215E8-5099-BA84-7285-04122E78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0879CB-FB62-F65B-1FDD-034F371D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F04D0F-BE4E-6A08-5845-F072380A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99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4A60B3F-C130-8897-15D6-CE9EFD0326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AD31B4-DC93-B234-4054-7FEFBBB7E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47C8E2-7A2C-8AFF-7CF8-64EC9EB31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DC6749-E5D1-48B8-1B01-D8C5B902B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72010D-BD5E-4847-2686-CB5238D6C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46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3C689-BB9A-44D4-9884-20238864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7EB2BC-19DC-7BE6-F6BC-B95964028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F30DFF-0024-B056-9F82-8C493A565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873461-4D10-0C4F-BB91-041742232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AA0E1E-1EF3-65E1-AE51-4A848013D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930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5E00A7-037E-C6B8-217B-6E59CA116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1BBD18-41BC-F243-A748-621D206A6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72A086-3A6A-2663-986C-230BB245F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09BFA0-09BF-82A0-2DA1-00E089EE4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15D31F-C8AB-49A1-BE2A-7978982C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88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2F9EB-60E2-9DF8-B909-E3622639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6526EB-CCFD-243B-6B54-0AB8A8C9F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401016-EB74-06FE-2CEF-CA92D678D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64DFAD-2BDF-B94A-C52C-D08801DE2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970325-1C82-AD51-5285-323C7596F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805842-495A-D34F-6E5F-A83357F1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133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F1F9AA-A543-96F2-E8B0-145B6975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CA0668-F08B-0A09-5C9C-A62E48491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9137B1-9742-527D-7626-817B96750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ACEF82-CFF5-57FF-1A8C-68363ED307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3CD740-7D59-95C6-8E32-988FF32853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50A8A02-67E5-5BCF-3F24-0D94BE262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A9EB029-22E3-A395-AFFD-D3FA70A4E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5CFE57-73C0-FE8C-83A6-ADB75C59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816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C6052F-8656-99E0-A044-96ECD0E85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D5A215E-1D10-DE23-E4B1-1F7670B6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3C5798-2116-D8F9-B4FA-F61DB0C35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8A7607-91E2-D637-232F-4F9B5690B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14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F8209A8-E09C-41E7-77FC-C499885CF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DA37CDE-627B-8688-DE6A-9272DAA4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8CD9DF-2CAD-5A4B-D811-2287DBF2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692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4C832-1EA2-BAEF-B8EB-4A7F5977F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7E8AD-CE50-09DC-30BF-F8AAF0C03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6463A9-F51C-BB9E-BD1A-C24ED2C547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082058-9BD1-A542-82D2-B84766C81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CC85E9-6032-4C2C-8952-E2A43F997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7E3FE3-CFC3-6E0C-6173-EED7910B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553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02FE76-0511-2BB5-4C99-96E6A15CF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F61A8DA-5020-430A-9CE4-95987DDBE5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995129-30D2-1059-B166-F5D4DD4A2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04382C-FCDC-4F2F-087B-9BC3300B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F5B246-D61A-6C5B-859A-3361C3D5F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30CA7C-2F21-5E31-61D8-289E720A5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19EBC7F-5221-5BF7-2439-AEDF43623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8853EE-826D-710F-A13C-4FC3AAECA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016301-7B84-993F-66FB-587B3E9E8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07400-BCA1-4CCF-9320-B208241C2B12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5F6E63-FFC5-86C6-21DC-04057B77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913343-0FBC-DD7B-F863-B5BEDAE04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93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12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jpg"/><Relationship Id="rId4" Type="http://schemas.openxmlformats.org/officeDocument/2006/relationships/image" Target="../media/image19.pn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3.svg"/><Relationship Id="rId5" Type="http://schemas.openxmlformats.org/officeDocument/2006/relationships/image" Target="../media/image36.png"/><Relationship Id="rId10" Type="http://schemas.openxmlformats.org/officeDocument/2006/relationships/image" Target="../media/image2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jetbrains.com/zh-cn/datagrip/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ev.mysql.com/downloads/mysql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mysql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3">
            <a:extLst>
              <a:ext uri="{FF2B5EF4-FFF2-40B4-BE49-F238E27FC236}">
                <a16:creationId xmlns:a16="http://schemas.microsoft.com/office/drawing/2014/main" id="{1851DF1D-AE01-5A58-8E63-6FD43D896E82}"/>
              </a:ext>
            </a:extLst>
          </p:cNvPr>
          <p:cNvSpPr txBox="1">
            <a:spLocks/>
          </p:cNvSpPr>
          <p:nvPr/>
        </p:nvSpPr>
        <p:spPr>
          <a:xfrm>
            <a:off x="3576680" y="3652349"/>
            <a:ext cx="6042054" cy="2526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任课教师：何晓玉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院系：计算机科学与技术学院</a:t>
            </a:r>
          </a:p>
          <a:p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邮箱：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hexiaoyv@zstu.edu.cn</a:t>
            </a:r>
          </a:p>
          <a:p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A825BFF-E83D-4E9D-E6C3-80A53C60D543}"/>
              </a:ext>
            </a:extLst>
          </p:cNvPr>
          <p:cNvSpPr txBox="1"/>
          <p:nvPr/>
        </p:nvSpPr>
        <p:spPr>
          <a:xfrm>
            <a:off x="2760032" y="622537"/>
            <a:ext cx="6037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Web</a:t>
            </a: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应用开发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1675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B6900425-2735-E783-1B87-FCDD6449F9F1}"/>
              </a:ext>
            </a:extLst>
          </p:cNvPr>
          <p:cNvSpPr txBox="1">
            <a:spLocks/>
          </p:cNvSpPr>
          <p:nvPr/>
        </p:nvSpPr>
        <p:spPr>
          <a:xfrm>
            <a:off x="267186" y="370448"/>
            <a:ext cx="53208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Alibaba PuHuiTi Medium" pitchFamily="18" charset="-122"/>
              </a:rPr>
              <a:t>MySQL</a:t>
            </a:r>
            <a:r>
              <a:rPr lang="zh-CN" altLang="en-US" sz="4000" dirty="0">
                <a:ea typeface="Alibaba PuHuiTi Medium" pitchFamily="18" charset="-122"/>
              </a:rPr>
              <a:t>概述</a:t>
            </a:r>
            <a:endParaRPr lang="en-US" altLang="zh-CN" sz="4000" dirty="0">
              <a:ea typeface="Alibaba PuHuiTi Medium" pitchFamily="18" charset="-122"/>
            </a:endParaRPr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B3C45BD5-90BF-BD3B-2FD1-160C774E1BD7}"/>
              </a:ext>
            </a:extLst>
          </p:cNvPr>
          <p:cNvSpPr txBox="1">
            <a:spLocks/>
          </p:cNvSpPr>
          <p:nvPr/>
        </p:nvSpPr>
        <p:spPr>
          <a:xfrm>
            <a:off x="314664" y="1286358"/>
            <a:ext cx="620225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/>
              <a:t>初始化、注册服务、启动和关闭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ea typeface="Alibaba PuHuiTi Medium" pitchFamily="18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0AE4404-AA82-F176-9BD2-9754384D3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9"/>
          <a:stretch/>
        </p:blipFill>
        <p:spPr>
          <a:xfrm>
            <a:off x="314664" y="2008259"/>
            <a:ext cx="5546032" cy="22008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86E961D-C8FC-0C44-1CA4-85FDBC05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64" y="3430380"/>
            <a:ext cx="5593510" cy="306369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AE57359-F1D6-4576-F8AA-4834DD21D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50326"/>
            <a:ext cx="6068206" cy="371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43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B6900425-2735-E783-1B87-FCDD6449F9F1}"/>
              </a:ext>
            </a:extLst>
          </p:cNvPr>
          <p:cNvSpPr txBox="1">
            <a:spLocks/>
          </p:cNvSpPr>
          <p:nvPr/>
        </p:nvSpPr>
        <p:spPr>
          <a:xfrm>
            <a:off x="238157" y="465193"/>
            <a:ext cx="53208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Alibaba PuHuiTi Medium" pitchFamily="18" charset="-122"/>
              </a:rPr>
              <a:t>MySQL</a:t>
            </a:r>
            <a:r>
              <a:rPr lang="zh-CN" altLang="en-US" sz="4000" dirty="0">
                <a:ea typeface="Alibaba PuHuiTi Medium" pitchFamily="18" charset="-122"/>
              </a:rPr>
              <a:t>概述</a:t>
            </a:r>
            <a:endParaRPr lang="en-US" altLang="zh-CN" sz="4000" dirty="0">
              <a:ea typeface="Alibaba PuHuiTi Medium" pitchFamily="18" charset="-122"/>
            </a:endParaRPr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2A3EE747-061F-5E54-29D9-1046F597A721}"/>
              </a:ext>
            </a:extLst>
          </p:cNvPr>
          <p:cNvSpPr txBox="1">
            <a:spLocks/>
          </p:cNvSpPr>
          <p:nvPr/>
        </p:nvSpPr>
        <p:spPr>
          <a:xfrm>
            <a:off x="508000" y="1876877"/>
            <a:ext cx="620225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/>
              <a:t>修改默认账户密码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ea typeface="Alibaba PuHuiTi Medium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18CDC9-B4C1-643F-050A-33C5E30DE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2756388"/>
            <a:ext cx="10195544" cy="299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9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B6900425-2735-E783-1B87-FCDD6449F9F1}"/>
              </a:ext>
            </a:extLst>
          </p:cNvPr>
          <p:cNvSpPr txBox="1">
            <a:spLocks/>
          </p:cNvSpPr>
          <p:nvPr/>
        </p:nvSpPr>
        <p:spPr>
          <a:xfrm>
            <a:off x="238157" y="465193"/>
            <a:ext cx="53208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Alibaba PuHuiTi Medium" pitchFamily="18" charset="-122"/>
              </a:rPr>
              <a:t>MySQL</a:t>
            </a:r>
            <a:r>
              <a:rPr lang="zh-CN" altLang="en-US" sz="4000" dirty="0">
                <a:ea typeface="Alibaba PuHuiTi Medium" pitchFamily="18" charset="-122"/>
              </a:rPr>
              <a:t>概述</a:t>
            </a:r>
            <a:endParaRPr lang="en-US" altLang="zh-CN" sz="4000" dirty="0">
              <a:ea typeface="Alibaba PuHuiTi Medium" pitchFamily="18" charset="-122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E10DA594-79DD-7729-5AF1-F820DAB20B88}"/>
              </a:ext>
            </a:extLst>
          </p:cNvPr>
          <p:cNvSpPr txBox="1">
            <a:spLocks/>
          </p:cNvSpPr>
          <p:nvPr/>
        </p:nvSpPr>
        <p:spPr>
          <a:xfrm>
            <a:off x="565737" y="148846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MySQL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连接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8D4A49-9A01-8936-B389-C41DC186E677}"/>
              </a:ext>
            </a:extLst>
          </p:cNvPr>
          <p:cNvSpPr txBox="1">
            <a:spLocks/>
          </p:cNvSpPr>
          <p:nvPr/>
        </p:nvSpPr>
        <p:spPr>
          <a:xfrm>
            <a:off x="565737" y="1964483"/>
            <a:ext cx="10698800" cy="51306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语法：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362E8B2-A9DA-5C79-64FB-4B544CE1B6A2}"/>
              </a:ext>
            </a:extLst>
          </p:cNvPr>
          <p:cNvSpPr/>
          <p:nvPr/>
        </p:nvSpPr>
        <p:spPr>
          <a:xfrm>
            <a:off x="660099" y="2605192"/>
            <a:ext cx="10295574" cy="492927"/>
          </a:xfrm>
          <a:prstGeom prst="roundRect">
            <a:avLst>
              <a:gd name="adj" fmla="val 14880"/>
            </a:avLst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 tIns="0">
            <a:spAutoFit/>
          </a:bodyPr>
          <a:lstStyle/>
          <a:p>
            <a:pPr defTabSz="360000" eaLnBrk="0" fontAlgn="base" hangingPunct="0">
              <a:lnSpc>
                <a:spcPct val="150000"/>
              </a:lnSpc>
            </a:pPr>
            <a:r>
              <a:rPr lang="en-US" altLang="zh-CN" sz="2000" dirty="0" err="1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lang="en-US" altLang="zh-CN" sz="2000" dirty="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-u</a:t>
            </a: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用户名</a:t>
            </a:r>
            <a:r>
              <a:rPr lang="zh-CN" altLang="en-US" sz="2000" dirty="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en-US" altLang="zh-CN" sz="2000" dirty="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-p</a:t>
            </a: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密码</a:t>
            </a:r>
            <a:r>
              <a:rPr lang="zh-CN" altLang="en-US" sz="2000" dirty="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 </a:t>
            </a:r>
            <a:r>
              <a:rPr lang="en-US" altLang="zh-CN" sz="2000" dirty="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-h</a:t>
            </a: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数据库服务器</a:t>
            </a:r>
            <a:r>
              <a: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IP</a:t>
            </a: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地址</a:t>
            </a:r>
            <a:r>
              <a:rPr lang="zh-CN" altLang="en-US" sz="2000" dirty="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en-US" altLang="zh-CN" sz="2000" dirty="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-P</a:t>
            </a: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端口号 </a:t>
            </a:r>
            <a:r>
              <a: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C0ECF9-2C70-0780-BB76-476760AF6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483" r="28245" b="17485"/>
          <a:stretch/>
        </p:blipFill>
        <p:spPr>
          <a:xfrm>
            <a:off x="1622125" y="3349172"/>
            <a:ext cx="8947750" cy="318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42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B6900425-2735-E783-1B87-FCDD6449F9F1}"/>
              </a:ext>
            </a:extLst>
          </p:cNvPr>
          <p:cNvSpPr txBox="1">
            <a:spLocks/>
          </p:cNvSpPr>
          <p:nvPr/>
        </p:nvSpPr>
        <p:spPr>
          <a:xfrm>
            <a:off x="238157" y="465193"/>
            <a:ext cx="53208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Alibaba PuHuiTi Medium" pitchFamily="18" charset="-122"/>
              </a:rPr>
              <a:t>MySQL</a:t>
            </a:r>
            <a:r>
              <a:rPr lang="zh-CN" altLang="en-US" sz="4000" dirty="0">
                <a:ea typeface="Alibaba PuHuiTi Medium" pitchFamily="18" charset="-122"/>
              </a:rPr>
              <a:t>概述</a:t>
            </a:r>
            <a:endParaRPr lang="en-US" altLang="zh-CN" sz="4000" dirty="0">
              <a:ea typeface="Alibaba PuHuiTi Medium" pitchFamily="18" charset="-122"/>
            </a:endParaRP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CE47F5A4-623B-D760-634C-46B9BC0B6531}"/>
              </a:ext>
            </a:extLst>
          </p:cNvPr>
          <p:cNvSpPr txBox="1">
            <a:spLocks/>
          </p:cNvSpPr>
          <p:nvPr/>
        </p:nvSpPr>
        <p:spPr>
          <a:xfrm>
            <a:off x="653745" y="1617162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MySQL-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企业开发使用方式</a:t>
            </a:r>
          </a:p>
        </p:txBody>
      </p:sp>
      <p:pic>
        <p:nvPicPr>
          <p:cNvPr id="5" name="图片 4" descr="图片包含 建筑, 室内, 电脑, 站&#10;&#10;描述已自动生成">
            <a:extLst>
              <a:ext uri="{FF2B5EF4-FFF2-40B4-BE49-F238E27FC236}">
                <a16:creationId xmlns:a16="http://schemas.microsoft.com/office/drawing/2014/main" id="{6B4CBEA1-2E2F-97FB-5746-878CCDCA9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239" y="2362677"/>
            <a:ext cx="3732560" cy="24664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9B0BCE-B7DD-8EE8-EC9F-D38BA9C8B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913" y="3325357"/>
            <a:ext cx="2235006" cy="8392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F0DFA6-3DBA-986C-2B1F-FEDA8340A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76" y="3012852"/>
            <a:ext cx="2041112" cy="1291918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D87F8D6-DD99-4DE2-6966-339BF5668D85}"/>
              </a:ext>
            </a:extLst>
          </p:cNvPr>
          <p:cNvCxnSpPr>
            <a:cxnSpLocks/>
          </p:cNvCxnSpPr>
          <p:nvPr/>
        </p:nvCxnSpPr>
        <p:spPr>
          <a:xfrm>
            <a:off x="3087627" y="3743778"/>
            <a:ext cx="4290647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tailEnd type="triangle"/>
          </a:ln>
          <a:effectLst/>
        </p:spPr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554EED91-836F-7E3A-13E0-18CC4C3DE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3535" y="4948999"/>
            <a:ext cx="1788688" cy="1543298"/>
          </a:xfrm>
          <a:prstGeom prst="roundRect">
            <a:avLst>
              <a:gd name="adj" fmla="val 9901"/>
            </a:avLst>
          </a:prstGeom>
          <a:ln w="6350"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E18D905-6C46-F218-95BD-DD26BF215A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638" y="3044586"/>
            <a:ext cx="1441145" cy="815848"/>
          </a:xfrm>
          <a:prstGeom prst="roundRect">
            <a:avLst>
              <a:gd name="adj" fmla="val 645"/>
            </a:avLst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C1F62D9-D991-0561-BA18-E5ECC7206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238" y="3172957"/>
            <a:ext cx="2041112" cy="129191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A8C48CB-91EA-35B7-7F37-DC0AF9743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638" y="3325357"/>
            <a:ext cx="2041112" cy="129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3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22222E-6 L 0.51954 0.0423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77" y="210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B6900425-2735-E783-1B87-FCDD6449F9F1}"/>
              </a:ext>
            </a:extLst>
          </p:cNvPr>
          <p:cNvSpPr txBox="1">
            <a:spLocks/>
          </p:cNvSpPr>
          <p:nvPr/>
        </p:nvSpPr>
        <p:spPr>
          <a:xfrm>
            <a:off x="238157" y="465193"/>
            <a:ext cx="53208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Alibaba PuHuiTi Medium" pitchFamily="18" charset="-122"/>
              </a:rPr>
              <a:t>MySQL</a:t>
            </a:r>
            <a:r>
              <a:rPr lang="zh-CN" altLang="en-US" sz="4000" dirty="0">
                <a:ea typeface="Alibaba PuHuiTi Medium" pitchFamily="18" charset="-122"/>
              </a:rPr>
              <a:t>概述</a:t>
            </a:r>
            <a:endParaRPr lang="en-US" altLang="zh-CN" sz="4000" dirty="0">
              <a:ea typeface="Alibaba PuHuiTi Medium" pitchFamily="18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1402FA7-C752-3CAF-487C-611AC02C0A80}"/>
              </a:ext>
            </a:extLst>
          </p:cNvPr>
          <p:cNvSpPr txBox="1">
            <a:spLocks/>
          </p:cNvSpPr>
          <p:nvPr/>
        </p:nvSpPr>
        <p:spPr>
          <a:xfrm>
            <a:off x="590960" y="1335995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MySQL-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企业开发使用方式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990F7B-65D1-AC34-113C-5718C56CD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523" y="3095617"/>
            <a:ext cx="3907526" cy="24732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48A298-73E0-DE51-FE61-F527646C1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278" y="3717926"/>
            <a:ext cx="568016" cy="490090"/>
          </a:xfrm>
          <a:prstGeom prst="roundRect">
            <a:avLst>
              <a:gd name="adj" fmla="val 9901"/>
            </a:avLst>
          </a:prstGeom>
          <a:ln w="6350"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06F2F9-6F18-FBC7-12FF-6B0DFD447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101" y="3149876"/>
            <a:ext cx="2782231" cy="1596750"/>
          </a:xfrm>
          <a:prstGeom prst="roundRect">
            <a:avLst>
              <a:gd name="adj" fmla="val 1184"/>
            </a:avLst>
          </a:prstGeom>
          <a:ln w="6350"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307CCC55-913C-1503-C685-127468979613}"/>
              </a:ext>
            </a:extLst>
          </p:cNvPr>
          <p:cNvGrpSpPr/>
          <p:nvPr/>
        </p:nvGrpSpPr>
        <p:grpSpPr>
          <a:xfrm>
            <a:off x="2507794" y="1950239"/>
            <a:ext cx="6617191" cy="4880164"/>
            <a:chOff x="2790508" y="1309621"/>
            <a:chExt cx="6617191" cy="4880164"/>
          </a:xfrm>
        </p:grpSpPr>
        <p:pic>
          <p:nvPicPr>
            <p:cNvPr id="17" name="图片 16" descr="卡通画&#10;&#10;中度可信度描述已自动生成">
              <a:extLst>
                <a:ext uri="{FF2B5EF4-FFF2-40B4-BE49-F238E27FC236}">
                  <a16:creationId xmlns:a16="http://schemas.microsoft.com/office/drawing/2014/main" id="{DE4ED74E-E8C0-487C-02E9-BCFC70AA0E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4" b="11700"/>
            <a:stretch/>
          </p:blipFill>
          <p:spPr>
            <a:xfrm>
              <a:off x="5701609" y="1309621"/>
              <a:ext cx="1351730" cy="643342"/>
            </a:xfrm>
            <a:prstGeom prst="roundRect">
              <a:avLst>
                <a:gd name="adj" fmla="val 10315"/>
              </a:avLst>
            </a:prstGeom>
            <a:ln w="3175">
              <a:solidFill>
                <a:sysClr val="windowText" lastClr="000000">
                  <a:lumMod val="65000"/>
                  <a:lumOff val="35000"/>
                </a:sysClr>
              </a:solidFill>
              <a:prstDash val="dash"/>
            </a:ln>
          </p:spPr>
        </p:pic>
        <p:pic>
          <p:nvPicPr>
            <p:cNvPr id="18" name="图片 17" descr="卡通画&#10;&#10;描述已自动生成">
              <a:extLst>
                <a:ext uri="{FF2B5EF4-FFF2-40B4-BE49-F238E27FC236}">
                  <a16:creationId xmlns:a16="http://schemas.microsoft.com/office/drawing/2014/main" id="{5302BC97-A296-7027-54F1-B995DA1F72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8" r="9186"/>
            <a:stretch/>
          </p:blipFill>
          <p:spPr>
            <a:xfrm>
              <a:off x="7372177" y="5120324"/>
              <a:ext cx="1351729" cy="641406"/>
            </a:xfrm>
            <a:prstGeom prst="roundRect">
              <a:avLst>
                <a:gd name="adj" fmla="val 9301"/>
              </a:avLst>
            </a:prstGeom>
            <a:ln w="3175">
              <a:solidFill>
                <a:sysClr val="windowText" lastClr="000000">
                  <a:lumMod val="65000"/>
                  <a:lumOff val="35000"/>
                </a:sysClr>
              </a:solidFill>
              <a:prstDash val="dash"/>
            </a:ln>
          </p:spPr>
        </p:pic>
        <p:pic>
          <p:nvPicPr>
            <p:cNvPr id="19" name="图片 18" descr="文本&#10;&#10;描述已自动生成">
              <a:extLst>
                <a:ext uri="{FF2B5EF4-FFF2-40B4-BE49-F238E27FC236}">
                  <a16:creationId xmlns:a16="http://schemas.microsoft.com/office/drawing/2014/main" id="{9CE65330-A54E-4BA8-0894-EC0DF7F69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2950" y="1609037"/>
              <a:ext cx="1351729" cy="641406"/>
            </a:xfrm>
            <a:prstGeom prst="roundRect">
              <a:avLst>
                <a:gd name="adj" fmla="val 12489"/>
              </a:avLst>
            </a:prstGeom>
            <a:ln w="3175">
              <a:solidFill>
                <a:sysClr val="windowText" lastClr="000000">
                  <a:lumMod val="65000"/>
                  <a:lumOff val="35000"/>
                </a:sysClr>
              </a:solidFill>
              <a:prstDash val="dash"/>
            </a:ln>
          </p:spPr>
        </p:pic>
        <p:pic>
          <p:nvPicPr>
            <p:cNvPr id="20" name="图片 19" descr="徽标&#10;&#10;低可信度描述已自动生成">
              <a:extLst>
                <a:ext uri="{FF2B5EF4-FFF2-40B4-BE49-F238E27FC236}">
                  <a16:creationId xmlns:a16="http://schemas.microsoft.com/office/drawing/2014/main" id="{F0B01222-882C-7831-BB00-10C8A1F67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2" t="-1" r="6524" b="-20213"/>
            <a:stretch/>
          </p:blipFill>
          <p:spPr>
            <a:xfrm>
              <a:off x="5694351" y="5548379"/>
              <a:ext cx="1358988" cy="641406"/>
            </a:xfrm>
            <a:prstGeom prst="roundRect">
              <a:avLst>
                <a:gd name="adj" fmla="val 10818"/>
              </a:avLst>
            </a:prstGeom>
            <a:ln w="3175">
              <a:solidFill>
                <a:sysClr val="windowText" lastClr="000000">
                  <a:lumMod val="65000"/>
                  <a:lumOff val="35000"/>
                </a:sysClr>
              </a:solidFill>
              <a:prstDash val="dash"/>
            </a:ln>
          </p:spPr>
        </p:pic>
        <p:pic>
          <p:nvPicPr>
            <p:cNvPr id="21" name="图片 20" descr="文本&#10;&#10;低可信度描述已自动生成">
              <a:extLst>
                <a:ext uri="{FF2B5EF4-FFF2-40B4-BE49-F238E27FC236}">
                  <a16:creationId xmlns:a16="http://schemas.microsoft.com/office/drawing/2014/main" id="{27B2C971-8C89-5CCB-1941-62B078BA0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9941" y="5122333"/>
              <a:ext cx="1351729" cy="641406"/>
            </a:xfrm>
            <a:prstGeom prst="roundRect">
              <a:avLst>
                <a:gd name="adj" fmla="val 9146"/>
              </a:avLst>
            </a:prstGeom>
            <a:ln w="3175">
              <a:solidFill>
                <a:sysClr val="windowText" lastClr="000000">
                  <a:lumMod val="65000"/>
                  <a:lumOff val="35000"/>
                </a:sysClr>
              </a:solidFill>
              <a:prstDash val="dash"/>
            </a:ln>
          </p:spPr>
        </p:pic>
        <p:pic>
          <p:nvPicPr>
            <p:cNvPr id="22" name="图片 21" descr="图片包含 徽标&#10;&#10;描述已自动生成">
              <a:extLst>
                <a:ext uri="{FF2B5EF4-FFF2-40B4-BE49-F238E27FC236}">
                  <a16:creationId xmlns:a16="http://schemas.microsoft.com/office/drawing/2014/main" id="{93217A2F-6DC9-89B4-4713-897DD0B0DE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4" b="7863"/>
            <a:stretch/>
          </p:blipFill>
          <p:spPr>
            <a:xfrm>
              <a:off x="2790508" y="3748067"/>
              <a:ext cx="1351729" cy="641406"/>
            </a:xfrm>
            <a:prstGeom prst="roundRect">
              <a:avLst>
                <a:gd name="adj" fmla="val 10507"/>
              </a:avLst>
            </a:prstGeom>
            <a:ln w="3175">
              <a:solidFill>
                <a:sysClr val="windowText" lastClr="000000">
                  <a:lumMod val="65000"/>
                  <a:lumOff val="35000"/>
                </a:sysClr>
              </a:solidFill>
              <a:prstDash val="dash"/>
            </a:ln>
          </p:spPr>
        </p:pic>
        <p:pic>
          <p:nvPicPr>
            <p:cNvPr id="23" name="图片 22" descr="卡通画&#10;&#10;描述已自动生成">
              <a:extLst>
                <a:ext uri="{FF2B5EF4-FFF2-40B4-BE49-F238E27FC236}">
                  <a16:creationId xmlns:a16="http://schemas.microsoft.com/office/drawing/2014/main" id="{E640CC17-F8F2-72CC-20A2-6F9E3965C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8711" y="3748067"/>
              <a:ext cx="1358988" cy="641406"/>
            </a:xfrm>
            <a:prstGeom prst="roundRect">
              <a:avLst>
                <a:gd name="adj" fmla="val 9982"/>
              </a:avLst>
            </a:prstGeom>
            <a:ln w="3175">
              <a:solidFill>
                <a:sysClr val="windowText" lastClr="000000">
                  <a:lumMod val="65000"/>
                  <a:lumOff val="35000"/>
                </a:sysClr>
              </a:solidFill>
              <a:prstDash val="dash"/>
            </a:ln>
          </p:spPr>
        </p:pic>
        <p:pic>
          <p:nvPicPr>
            <p:cNvPr id="24" name="图片 23" descr="图片包含 文本&#10;&#10;描述已自动生成">
              <a:extLst>
                <a:ext uri="{FF2B5EF4-FFF2-40B4-BE49-F238E27FC236}">
                  <a16:creationId xmlns:a16="http://schemas.microsoft.com/office/drawing/2014/main" id="{8FDC84AC-B369-6C1E-C1D2-F541D122FC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4" r="4466"/>
            <a:stretch/>
          </p:blipFill>
          <p:spPr>
            <a:xfrm>
              <a:off x="8048041" y="2812377"/>
              <a:ext cx="1351730" cy="643342"/>
            </a:xfrm>
            <a:prstGeom prst="roundRect">
              <a:avLst>
                <a:gd name="adj" fmla="val 12501"/>
              </a:avLst>
            </a:prstGeom>
            <a:ln w="3175">
              <a:solidFill>
                <a:sysClr val="windowText" lastClr="000000">
                  <a:lumMod val="65000"/>
                  <a:lumOff val="35000"/>
                </a:sysClr>
              </a:solidFill>
              <a:prstDash val="dash"/>
            </a:ln>
          </p:spPr>
        </p:pic>
        <p:pic>
          <p:nvPicPr>
            <p:cNvPr id="25" name="图片 24" descr="卡通人物&#10;&#10;描述已自动生成">
              <a:extLst>
                <a:ext uri="{FF2B5EF4-FFF2-40B4-BE49-F238E27FC236}">
                  <a16:creationId xmlns:a16="http://schemas.microsoft.com/office/drawing/2014/main" id="{CFD66565-8CEC-2937-8E96-26CF2DC40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0091" y="2812377"/>
              <a:ext cx="1351729" cy="641406"/>
            </a:xfrm>
            <a:prstGeom prst="roundRect">
              <a:avLst>
                <a:gd name="adj" fmla="val 6578"/>
              </a:avLst>
            </a:prstGeom>
            <a:ln w="3175">
              <a:solidFill>
                <a:sysClr val="windowText" lastClr="000000">
                  <a:lumMod val="65000"/>
                  <a:lumOff val="35000"/>
                </a:sysClr>
              </a:solidFill>
              <a:prstDash val="dash"/>
            </a:ln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F9836254-50DE-0E1C-1556-82326B5DD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70269" y="1604844"/>
              <a:ext cx="1358988" cy="641406"/>
            </a:xfrm>
            <a:prstGeom prst="roundRect">
              <a:avLst>
                <a:gd name="adj" fmla="val 10509"/>
              </a:avLst>
            </a:prstGeom>
            <a:ln w="3175">
              <a:solidFill>
                <a:sysClr val="windowText" lastClr="000000">
                  <a:lumMod val="65000"/>
                  <a:lumOff val="35000"/>
                </a:sysClr>
              </a:solidFill>
              <a:prstDash val="dash"/>
            </a:ln>
          </p:spPr>
        </p:pic>
      </p:grpSp>
    </p:spTree>
    <p:extLst>
      <p:ext uri="{BB962C8B-B14F-4D97-AF65-F5344CB8AC3E}">
        <p14:creationId xmlns:p14="http://schemas.microsoft.com/office/powerpoint/2010/main" val="120254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B6900425-2735-E783-1B87-FCDD6449F9F1}"/>
              </a:ext>
            </a:extLst>
          </p:cNvPr>
          <p:cNvSpPr txBox="1">
            <a:spLocks/>
          </p:cNvSpPr>
          <p:nvPr/>
        </p:nvSpPr>
        <p:spPr>
          <a:xfrm>
            <a:off x="238157" y="465193"/>
            <a:ext cx="53208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Alibaba PuHuiTi Medium" pitchFamily="18" charset="-122"/>
              </a:rPr>
              <a:t>MySQL</a:t>
            </a:r>
            <a:r>
              <a:rPr lang="zh-CN" altLang="en-US" sz="4000" dirty="0">
                <a:ea typeface="Alibaba PuHuiTi Medium" pitchFamily="18" charset="-122"/>
              </a:rPr>
              <a:t>概述</a:t>
            </a:r>
            <a:endParaRPr lang="en-US" altLang="zh-CN" sz="4000" dirty="0">
              <a:ea typeface="Alibaba PuHuiTi Medium" pitchFamily="18" charset="-122"/>
            </a:endParaRP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EF8CD67C-F922-2F49-8A18-4AA2849AF1BA}"/>
              </a:ext>
            </a:extLst>
          </p:cNvPr>
          <p:cNvSpPr txBox="1">
            <a:spLocks/>
          </p:cNvSpPr>
          <p:nvPr/>
        </p:nvSpPr>
        <p:spPr>
          <a:xfrm>
            <a:off x="943227" y="1176393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MySQL-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企业开发使用方式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F167948-C8FE-2FD7-01F3-39C305FC632F}"/>
              </a:ext>
            </a:extLst>
          </p:cNvPr>
          <p:cNvSpPr/>
          <p:nvPr/>
        </p:nvSpPr>
        <p:spPr>
          <a:xfrm>
            <a:off x="943227" y="2037205"/>
            <a:ext cx="10295574" cy="448667"/>
          </a:xfrm>
          <a:prstGeom prst="roundRect">
            <a:avLst>
              <a:gd name="adj" fmla="val 14880"/>
            </a:avLst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 tIns="0">
            <a:spAutoFit/>
          </a:bodyPr>
          <a:lstStyle/>
          <a:p>
            <a:pPr defTabSz="360000" eaLnBrk="0" fontAlgn="base" hangingPunct="0">
              <a:lnSpc>
                <a:spcPct val="150000"/>
              </a:lnSpc>
            </a:pPr>
            <a:r>
              <a:rPr lang="en-US" altLang="zh-CN" dirty="0" err="1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lang="en-US" altLang="zh-CN" dirty="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-u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用户名</a:t>
            </a:r>
            <a:r>
              <a:rPr lang="zh-CN" altLang="en-US" dirty="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en-US" altLang="zh-CN" dirty="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-p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密码</a:t>
            </a:r>
            <a:r>
              <a:rPr lang="zh-CN" altLang="en-US" dirty="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 </a:t>
            </a:r>
            <a:r>
              <a:rPr lang="en-US" altLang="zh-CN" dirty="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-h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数据库服务器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IP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地址</a:t>
            </a:r>
            <a:r>
              <a:rPr lang="zh-CN" altLang="en-US" dirty="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en-US" altLang="zh-CN" dirty="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-P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端口号 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FA7202-0304-5CE8-7CD6-03F1BDCA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27" y="2543155"/>
            <a:ext cx="10295574" cy="407705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370F958-AFEE-1E75-B0BC-6438E8D5FFC5}"/>
              </a:ext>
            </a:extLst>
          </p:cNvPr>
          <p:cNvSpPr/>
          <p:nvPr/>
        </p:nvSpPr>
        <p:spPr>
          <a:xfrm>
            <a:off x="2856675" y="2935762"/>
            <a:ext cx="3840480" cy="237744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013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B6900425-2735-E783-1B87-FCDD6449F9F1}"/>
              </a:ext>
            </a:extLst>
          </p:cNvPr>
          <p:cNvSpPr txBox="1">
            <a:spLocks/>
          </p:cNvSpPr>
          <p:nvPr/>
        </p:nvSpPr>
        <p:spPr>
          <a:xfrm>
            <a:off x="238157" y="465193"/>
            <a:ext cx="53208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Alibaba PuHuiTi Medium" pitchFamily="18" charset="-122"/>
              </a:rPr>
              <a:t>MySQL</a:t>
            </a:r>
            <a:r>
              <a:rPr lang="zh-CN" altLang="en-US" sz="4000" dirty="0">
                <a:ea typeface="Alibaba PuHuiTi Medium" pitchFamily="18" charset="-122"/>
              </a:rPr>
              <a:t>概述</a:t>
            </a:r>
            <a:endParaRPr lang="en-US" altLang="zh-CN" sz="4000" dirty="0">
              <a:ea typeface="Alibaba PuHuiTi Medium" pitchFamily="18" charset="-122"/>
            </a:endParaRP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46B4D834-E530-9987-619F-98EBE3AAC00E}"/>
              </a:ext>
            </a:extLst>
          </p:cNvPr>
          <p:cNvSpPr txBox="1">
            <a:spLocks/>
          </p:cNvSpPr>
          <p:nvPr/>
        </p:nvSpPr>
        <p:spPr>
          <a:xfrm>
            <a:off x="692489" y="1412442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MySQL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数据模型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545706C-86BF-C4D8-8BD3-712FB860A0C1}"/>
              </a:ext>
            </a:extLst>
          </p:cNvPr>
          <p:cNvSpPr txBox="1"/>
          <p:nvPr/>
        </p:nvSpPr>
        <p:spPr>
          <a:xfrm>
            <a:off x="840301" y="1829370"/>
            <a:ext cx="10749599" cy="61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24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prstClr val="black"/>
                </a:solidFill>
                <a:latin typeface="Calibri"/>
                <a:ea typeface="黑体"/>
              </a:rPr>
              <a:t>关系型数据库（</a:t>
            </a:r>
            <a:r>
              <a:rPr lang="en-US" altLang="zh-CN" sz="2000" dirty="0">
                <a:solidFill>
                  <a:prstClr val="black"/>
                </a:solidFill>
                <a:latin typeface="Calibri"/>
                <a:ea typeface="黑体"/>
              </a:rPr>
              <a:t>RDBMS</a:t>
            </a:r>
            <a:r>
              <a:rPr lang="zh-CN" altLang="en-US" sz="2000" dirty="0">
                <a:solidFill>
                  <a:prstClr val="black"/>
                </a:solidFill>
                <a:latin typeface="Calibri"/>
                <a:ea typeface="黑体"/>
              </a:rPr>
              <a:t>）</a:t>
            </a:r>
            <a:r>
              <a:rPr lang="en-US" altLang="zh-CN" sz="2000" dirty="0">
                <a:solidFill>
                  <a:prstClr val="black"/>
                </a:solidFill>
                <a:latin typeface="Calibri"/>
                <a:ea typeface="黑体"/>
              </a:rPr>
              <a:t>:</a:t>
            </a:r>
            <a:r>
              <a:rPr lang="zh-CN" altLang="en-US" sz="2000" dirty="0">
                <a:solidFill>
                  <a:prstClr val="black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建立在关系模型基础上，由多张相互连接的</a:t>
            </a:r>
            <a:r>
              <a:rPr lang="zh-CN" altLang="en-US" sz="20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二维表</a:t>
            </a:r>
            <a:r>
              <a:rPr lang="zh-CN" altLang="en-US" sz="2000" dirty="0">
                <a:solidFill>
                  <a:prstClr val="black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组成的数据库。</a:t>
            </a:r>
            <a:endParaRPr lang="en-US" altLang="zh-CN" sz="2000" dirty="0">
              <a:solidFill>
                <a:prstClr val="black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195BDA-F1E4-006C-C5F6-7519EA8B14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14"/>
          <a:stretch/>
        </p:blipFill>
        <p:spPr>
          <a:xfrm>
            <a:off x="1302506" y="3977701"/>
            <a:ext cx="10000616" cy="263912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12C29E3-B517-E2ED-3AA8-9AFF984A0D3F}"/>
              </a:ext>
            </a:extLst>
          </p:cNvPr>
          <p:cNvGrpSpPr/>
          <p:nvPr/>
        </p:nvGrpSpPr>
        <p:grpSpPr>
          <a:xfrm>
            <a:off x="951086" y="2527742"/>
            <a:ext cx="10491002" cy="1368293"/>
            <a:chOff x="920210" y="1823315"/>
            <a:chExt cx="10491002" cy="1368293"/>
          </a:xfrm>
        </p:grpSpPr>
        <p:sp>
          <p:nvSpPr>
            <p:cNvPr id="7" name="矩形: 对角圆角 6">
              <a:extLst>
                <a:ext uri="{FF2B5EF4-FFF2-40B4-BE49-F238E27FC236}">
                  <a16:creationId xmlns:a16="http://schemas.microsoft.com/office/drawing/2014/main" id="{DCD2FE17-1EB1-0D0C-87F4-58A375421E01}"/>
                </a:ext>
              </a:extLst>
            </p:cNvPr>
            <p:cNvSpPr/>
            <p:nvPr/>
          </p:nvSpPr>
          <p:spPr>
            <a:xfrm>
              <a:off x="920210" y="1823316"/>
              <a:ext cx="10491002" cy="1368292"/>
            </a:xfrm>
            <a:prstGeom prst="round2DiagRect">
              <a:avLst>
                <a:gd name="adj1" fmla="val 5917"/>
                <a:gd name="adj2" fmla="val 0"/>
              </a:avLst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lgDash"/>
            </a:ln>
            <a:effectLst/>
          </p:spPr>
          <p:txBody>
            <a:bodyPr rtlCol="0" anchor="ctr"/>
            <a:lstStyle/>
            <a:p>
              <a:pPr marL="0" marR="0" lvl="1" indent="0" defTabSz="914400" eaLnBrk="1" fontAlgn="auto" latinLnBrk="0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0" marR="0" lvl="1" indent="0" defTabSz="914400" eaLnBrk="1" fontAlgn="auto" latinLnBrk="0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使用表存储数据，格式统一，便于维护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0" marR="0" lvl="1" indent="0" defTabSz="914400" eaLnBrk="1" fontAlgn="auto" latinLnBrk="0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使用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SQL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语言操作，标准统一，使用方便，可用于复杂查询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" name="矩形: 对角圆角 7">
              <a:extLst>
                <a:ext uri="{FF2B5EF4-FFF2-40B4-BE49-F238E27FC236}">
                  <a16:creationId xmlns:a16="http://schemas.microsoft.com/office/drawing/2014/main" id="{137DD917-3827-DCFE-91CC-360962A7E00A}"/>
                </a:ext>
              </a:extLst>
            </p:cNvPr>
            <p:cNvSpPr/>
            <p:nvPr/>
          </p:nvSpPr>
          <p:spPr>
            <a:xfrm>
              <a:off x="920211" y="1823315"/>
              <a:ext cx="1365790" cy="431493"/>
            </a:xfrm>
            <a:prstGeom prst="round2DiagRect">
              <a:avLst>
                <a:gd name="adj1" fmla="val 17163"/>
                <a:gd name="adj2" fmla="val 0"/>
              </a:avLst>
            </a:prstGeom>
            <a:solidFill>
              <a:srgbClr val="C00000"/>
            </a:solidFill>
            <a:ln w="6350" cap="flat" cmpd="sng" algn="ctr">
              <a:noFill/>
              <a:prstDash val="lgDash"/>
            </a:ln>
            <a:effectLst/>
          </p:spPr>
          <p:txBody>
            <a:bodyPr lIns="108000" tIns="0" rIns="36000" bIns="72000" rtlCol="0" anchor="ctr"/>
            <a:lstStyle/>
            <a:p>
              <a:pPr marL="0" marR="0" lvl="0" indent="0" defTabSz="3600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</a:t>
              </a: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</a:t>
              </a:r>
              <a:r>
                <a:rPr kumimoji="0" lang="zh-CN" altLang="en-US" sz="1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特点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95591B8-9E96-E046-8CBB-5117855DED75}"/>
                </a:ext>
              </a:extLst>
            </p:cNvPr>
            <p:cNvGrpSpPr/>
            <p:nvPr/>
          </p:nvGrpSpPr>
          <p:grpSpPr>
            <a:xfrm>
              <a:off x="1104054" y="1872614"/>
              <a:ext cx="335152" cy="315310"/>
              <a:chOff x="9188826" y="793674"/>
              <a:chExt cx="1089267" cy="1089267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B03ACE37-BF90-F5E8-BB33-74A10780A1F0}"/>
                  </a:ext>
                </a:extLst>
              </p:cNvPr>
              <p:cNvSpPr/>
              <p:nvPr/>
            </p:nvSpPr>
            <p:spPr>
              <a:xfrm>
                <a:off x="9188826" y="793674"/>
                <a:ext cx="1089267" cy="1089267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14" name="稻壳儿小白白(http://dwz.cn/Wu2UP)">
                <a:extLst>
                  <a:ext uri="{FF2B5EF4-FFF2-40B4-BE49-F238E27FC236}">
                    <a16:creationId xmlns:a16="http://schemas.microsoft.com/office/drawing/2014/main" id="{DE3FE339-226A-63B2-C835-59EF70850C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479635" y="1052411"/>
                <a:ext cx="507650" cy="571794"/>
              </a:xfrm>
              <a:custGeom>
                <a:avLst/>
                <a:gdLst>
                  <a:gd name="T0" fmla="*/ 2147483646 w 545"/>
                  <a:gd name="T1" fmla="*/ 2147483646 h 619"/>
                  <a:gd name="T2" fmla="*/ 2147483646 w 545"/>
                  <a:gd name="T3" fmla="*/ 2147483646 h 619"/>
                  <a:gd name="T4" fmla="*/ 2147483646 w 545"/>
                  <a:gd name="T5" fmla="*/ 2147483646 h 619"/>
                  <a:gd name="T6" fmla="*/ 2147483646 w 545"/>
                  <a:gd name="T7" fmla="*/ 2147483646 h 619"/>
                  <a:gd name="T8" fmla="*/ 2147483646 w 545"/>
                  <a:gd name="T9" fmla="*/ 2147483646 h 619"/>
                  <a:gd name="T10" fmla="*/ 2147483646 w 545"/>
                  <a:gd name="T11" fmla="*/ 2147483646 h 619"/>
                  <a:gd name="T12" fmla="*/ 2147483646 w 545"/>
                  <a:gd name="T13" fmla="*/ 2147483646 h 619"/>
                  <a:gd name="T14" fmla="*/ 2147483646 w 545"/>
                  <a:gd name="T15" fmla="*/ 2147483646 h 619"/>
                  <a:gd name="T16" fmla="*/ 2147483646 w 545"/>
                  <a:gd name="T17" fmla="*/ 2147483646 h 619"/>
                  <a:gd name="T18" fmla="*/ 2147483646 w 545"/>
                  <a:gd name="T19" fmla="*/ 2147483646 h 619"/>
                  <a:gd name="T20" fmla="*/ 2147483646 w 545"/>
                  <a:gd name="T21" fmla="*/ 0 h 619"/>
                  <a:gd name="T22" fmla="*/ 2147483646 w 545"/>
                  <a:gd name="T23" fmla="*/ 2147483646 h 619"/>
                  <a:gd name="T24" fmla="*/ 2147483646 w 545"/>
                  <a:gd name="T25" fmla="*/ 2147483646 h 619"/>
                  <a:gd name="T26" fmla="*/ 0 w 545"/>
                  <a:gd name="T27" fmla="*/ 2147483646 h 619"/>
                  <a:gd name="T28" fmla="*/ 2147483646 w 545"/>
                  <a:gd name="T29" fmla="*/ 2147483646 h 619"/>
                  <a:gd name="T30" fmla="*/ 2147483646 w 545"/>
                  <a:gd name="T31" fmla="*/ 2147483646 h 619"/>
                  <a:gd name="T32" fmla="*/ 2147483646 w 545"/>
                  <a:gd name="T33" fmla="*/ 2147483646 h 619"/>
                  <a:gd name="T34" fmla="*/ 2147483646 w 545"/>
                  <a:gd name="T35" fmla="*/ 2147483646 h 619"/>
                  <a:gd name="T36" fmla="*/ 2147483646 w 545"/>
                  <a:gd name="T37" fmla="*/ 2147483646 h 619"/>
                  <a:gd name="T38" fmla="*/ 2147483646 w 545"/>
                  <a:gd name="T39" fmla="*/ 2147483646 h 619"/>
                  <a:gd name="T40" fmla="*/ 2147483646 w 545"/>
                  <a:gd name="T41" fmla="*/ 2147483646 h 619"/>
                  <a:gd name="T42" fmla="*/ 2147483646 w 545"/>
                  <a:gd name="T43" fmla="*/ 2147483646 h 619"/>
                  <a:gd name="T44" fmla="*/ 2147483646 w 545"/>
                  <a:gd name="T45" fmla="*/ 2147483646 h 619"/>
                  <a:gd name="T46" fmla="*/ 2147483646 w 545"/>
                  <a:gd name="T47" fmla="*/ 2147483646 h 619"/>
                  <a:gd name="T48" fmla="*/ 2147483646 w 545"/>
                  <a:gd name="T49" fmla="*/ 2147483646 h 619"/>
                  <a:gd name="T50" fmla="*/ 2147483646 w 545"/>
                  <a:gd name="T51" fmla="*/ 2147483646 h 619"/>
                  <a:gd name="T52" fmla="*/ 2147483646 w 545"/>
                  <a:gd name="T53" fmla="*/ 2147483646 h 619"/>
                  <a:gd name="T54" fmla="*/ 2147483646 w 545"/>
                  <a:gd name="T55" fmla="*/ 2147483646 h 619"/>
                  <a:gd name="T56" fmla="*/ 2147483646 w 545"/>
                  <a:gd name="T57" fmla="*/ 2147483646 h 619"/>
                  <a:gd name="T58" fmla="*/ 2147483646 w 545"/>
                  <a:gd name="T59" fmla="*/ 2147483646 h 619"/>
                  <a:gd name="T60" fmla="*/ 2147483646 w 545"/>
                  <a:gd name="T61" fmla="*/ 2147483646 h 619"/>
                  <a:gd name="T62" fmla="*/ 2147483646 w 545"/>
                  <a:gd name="T63" fmla="*/ 2147483646 h 61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45" h="619">
                    <a:moveTo>
                      <a:pt x="412" y="368"/>
                    </a:moveTo>
                    <a:lnTo>
                      <a:pt x="412" y="368"/>
                    </a:lnTo>
                    <a:cubicBezTo>
                      <a:pt x="132" y="368"/>
                      <a:pt x="132" y="368"/>
                      <a:pt x="132" y="368"/>
                    </a:cubicBezTo>
                    <a:cubicBezTo>
                      <a:pt x="118" y="368"/>
                      <a:pt x="118" y="383"/>
                      <a:pt x="118" y="383"/>
                    </a:cubicBezTo>
                    <a:cubicBezTo>
                      <a:pt x="118" y="398"/>
                      <a:pt x="118" y="412"/>
                      <a:pt x="132" y="412"/>
                    </a:cubicBezTo>
                    <a:cubicBezTo>
                      <a:pt x="412" y="412"/>
                      <a:pt x="412" y="412"/>
                      <a:pt x="412" y="412"/>
                    </a:cubicBezTo>
                    <a:cubicBezTo>
                      <a:pt x="412" y="412"/>
                      <a:pt x="427" y="398"/>
                      <a:pt x="427" y="383"/>
                    </a:cubicBezTo>
                    <a:lnTo>
                      <a:pt x="412" y="368"/>
                    </a:lnTo>
                    <a:close/>
                    <a:moveTo>
                      <a:pt x="412" y="471"/>
                    </a:moveTo>
                    <a:lnTo>
                      <a:pt x="412" y="471"/>
                    </a:lnTo>
                    <a:cubicBezTo>
                      <a:pt x="132" y="471"/>
                      <a:pt x="132" y="471"/>
                      <a:pt x="132" y="471"/>
                    </a:cubicBezTo>
                    <a:cubicBezTo>
                      <a:pt x="118" y="471"/>
                      <a:pt x="118" y="471"/>
                      <a:pt x="118" y="486"/>
                    </a:cubicBezTo>
                    <a:cubicBezTo>
                      <a:pt x="118" y="501"/>
                      <a:pt x="118" y="501"/>
                      <a:pt x="132" y="501"/>
                    </a:cubicBezTo>
                    <a:cubicBezTo>
                      <a:pt x="412" y="501"/>
                      <a:pt x="412" y="501"/>
                      <a:pt x="412" y="501"/>
                    </a:cubicBezTo>
                    <a:cubicBezTo>
                      <a:pt x="412" y="501"/>
                      <a:pt x="427" y="501"/>
                      <a:pt x="427" y="486"/>
                    </a:cubicBezTo>
                    <a:cubicBezTo>
                      <a:pt x="427" y="471"/>
                      <a:pt x="412" y="471"/>
                      <a:pt x="412" y="471"/>
                    </a:cubicBezTo>
                    <a:close/>
                    <a:moveTo>
                      <a:pt x="471" y="74"/>
                    </a:moveTo>
                    <a:lnTo>
                      <a:pt x="471" y="74"/>
                    </a:lnTo>
                    <a:cubicBezTo>
                      <a:pt x="412" y="74"/>
                      <a:pt x="412" y="74"/>
                      <a:pt x="412" y="74"/>
                    </a:cubicBezTo>
                    <a:cubicBezTo>
                      <a:pt x="412" y="29"/>
                      <a:pt x="412" y="29"/>
                      <a:pt x="412" y="29"/>
                    </a:cubicBezTo>
                    <a:cubicBezTo>
                      <a:pt x="353" y="29"/>
                      <a:pt x="353" y="29"/>
                      <a:pt x="353" y="29"/>
                    </a:cubicBezTo>
                    <a:cubicBezTo>
                      <a:pt x="339" y="15"/>
                      <a:pt x="309" y="0"/>
                      <a:pt x="265" y="0"/>
                    </a:cubicBezTo>
                    <a:cubicBezTo>
                      <a:pt x="235" y="0"/>
                      <a:pt x="206" y="15"/>
                      <a:pt x="191" y="29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132" y="74"/>
                      <a:pt x="132" y="74"/>
                      <a:pt x="132" y="74"/>
                    </a:cubicBezTo>
                    <a:cubicBezTo>
                      <a:pt x="73" y="74"/>
                      <a:pt x="73" y="74"/>
                      <a:pt x="73" y="74"/>
                    </a:cubicBezTo>
                    <a:cubicBezTo>
                      <a:pt x="29" y="74"/>
                      <a:pt x="0" y="103"/>
                      <a:pt x="0" y="147"/>
                    </a:cubicBezTo>
                    <a:cubicBezTo>
                      <a:pt x="0" y="545"/>
                      <a:pt x="0" y="545"/>
                      <a:pt x="0" y="545"/>
                    </a:cubicBezTo>
                    <a:cubicBezTo>
                      <a:pt x="0" y="589"/>
                      <a:pt x="29" y="618"/>
                      <a:pt x="73" y="618"/>
                    </a:cubicBezTo>
                    <a:cubicBezTo>
                      <a:pt x="471" y="618"/>
                      <a:pt x="471" y="618"/>
                      <a:pt x="471" y="618"/>
                    </a:cubicBezTo>
                    <a:cubicBezTo>
                      <a:pt x="515" y="618"/>
                      <a:pt x="544" y="589"/>
                      <a:pt x="544" y="545"/>
                    </a:cubicBezTo>
                    <a:cubicBezTo>
                      <a:pt x="544" y="147"/>
                      <a:pt x="544" y="147"/>
                      <a:pt x="544" y="147"/>
                    </a:cubicBezTo>
                    <a:cubicBezTo>
                      <a:pt x="544" y="103"/>
                      <a:pt x="515" y="74"/>
                      <a:pt x="471" y="74"/>
                    </a:cubicBezTo>
                    <a:close/>
                    <a:moveTo>
                      <a:pt x="177" y="74"/>
                    </a:moveTo>
                    <a:lnTo>
                      <a:pt x="177" y="74"/>
                    </a:lnTo>
                    <a:cubicBezTo>
                      <a:pt x="221" y="74"/>
                      <a:pt x="221" y="74"/>
                      <a:pt x="221" y="74"/>
                    </a:cubicBezTo>
                    <a:cubicBezTo>
                      <a:pt x="221" y="59"/>
                      <a:pt x="235" y="29"/>
                      <a:pt x="265" y="29"/>
                    </a:cubicBezTo>
                    <a:cubicBezTo>
                      <a:pt x="294" y="29"/>
                      <a:pt x="324" y="59"/>
                      <a:pt x="324" y="74"/>
                    </a:cubicBezTo>
                    <a:cubicBezTo>
                      <a:pt x="368" y="74"/>
                      <a:pt x="368" y="74"/>
                      <a:pt x="368" y="74"/>
                    </a:cubicBezTo>
                    <a:cubicBezTo>
                      <a:pt x="368" y="147"/>
                      <a:pt x="368" y="147"/>
                      <a:pt x="368" y="147"/>
                    </a:cubicBezTo>
                    <a:cubicBezTo>
                      <a:pt x="177" y="147"/>
                      <a:pt x="177" y="147"/>
                      <a:pt x="177" y="147"/>
                    </a:cubicBezTo>
                    <a:lnTo>
                      <a:pt x="177" y="74"/>
                    </a:lnTo>
                    <a:close/>
                    <a:moveTo>
                      <a:pt x="500" y="545"/>
                    </a:moveTo>
                    <a:lnTo>
                      <a:pt x="500" y="545"/>
                    </a:lnTo>
                    <a:cubicBezTo>
                      <a:pt x="500" y="559"/>
                      <a:pt x="486" y="589"/>
                      <a:pt x="471" y="589"/>
                    </a:cubicBezTo>
                    <a:cubicBezTo>
                      <a:pt x="73" y="589"/>
                      <a:pt x="73" y="589"/>
                      <a:pt x="73" y="589"/>
                    </a:cubicBezTo>
                    <a:cubicBezTo>
                      <a:pt x="59" y="589"/>
                      <a:pt x="29" y="559"/>
                      <a:pt x="29" y="545"/>
                    </a:cubicBezTo>
                    <a:cubicBezTo>
                      <a:pt x="29" y="147"/>
                      <a:pt x="29" y="147"/>
                      <a:pt x="29" y="147"/>
                    </a:cubicBezTo>
                    <a:cubicBezTo>
                      <a:pt x="29" y="133"/>
                      <a:pt x="59" y="118"/>
                      <a:pt x="73" y="118"/>
                    </a:cubicBezTo>
                    <a:cubicBezTo>
                      <a:pt x="132" y="118"/>
                      <a:pt x="132" y="118"/>
                      <a:pt x="132" y="118"/>
                    </a:cubicBezTo>
                    <a:cubicBezTo>
                      <a:pt x="132" y="192"/>
                      <a:pt x="132" y="192"/>
                      <a:pt x="132" y="192"/>
                    </a:cubicBezTo>
                    <a:cubicBezTo>
                      <a:pt x="412" y="192"/>
                      <a:pt x="412" y="192"/>
                      <a:pt x="412" y="192"/>
                    </a:cubicBezTo>
                    <a:cubicBezTo>
                      <a:pt x="412" y="118"/>
                      <a:pt x="412" y="118"/>
                      <a:pt x="412" y="118"/>
                    </a:cubicBezTo>
                    <a:cubicBezTo>
                      <a:pt x="471" y="118"/>
                      <a:pt x="471" y="118"/>
                      <a:pt x="471" y="118"/>
                    </a:cubicBezTo>
                    <a:cubicBezTo>
                      <a:pt x="486" y="118"/>
                      <a:pt x="500" y="133"/>
                      <a:pt x="500" y="147"/>
                    </a:cubicBezTo>
                    <a:lnTo>
                      <a:pt x="500" y="545"/>
                    </a:lnTo>
                    <a:close/>
                    <a:moveTo>
                      <a:pt x="412" y="265"/>
                    </a:moveTo>
                    <a:lnTo>
                      <a:pt x="412" y="265"/>
                    </a:lnTo>
                    <a:cubicBezTo>
                      <a:pt x="132" y="265"/>
                      <a:pt x="132" y="265"/>
                      <a:pt x="132" y="265"/>
                    </a:cubicBezTo>
                    <a:cubicBezTo>
                      <a:pt x="118" y="265"/>
                      <a:pt x="118" y="280"/>
                      <a:pt x="118" y="295"/>
                    </a:cubicBezTo>
                    <a:cubicBezTo>
                      <a:pt x="118" y="295"/>
                      <a:pt x="118" y="309"/>
                      <a:pt x="132" y="309"/>
                    </a:cubicBezTo>
                    <a:cubicBezTo>
                      <a:pt x="412" y="309"/>
                      <a:pt x="412" y="309"/>
                      <a:pt x="412" y="309"/>
                    </a:cubicBezTo>
                    <a:lnTo>
                      <a:pt x="427" y="295"/>
                    </a:lnTo>
                    <a:cubicBezTo>
                      <a:pt x="427" y="280"/>
                      <a:pt x="412" y="265"/>
                      <a:pt x="412" y="26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366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B6900425-2735-E783-1B87-FCDD6449F9F1}"/>
              </a:ext>
            </a:extLst>
          </p:cNvPr>
          <p:cNvSpPr txBox="1">
            <a:spLocks/>
          </p:cNvSpPr>
          <p:nvPr/>
        </p:nvSpPr>
        <p:spPr>
          <a:xfrm>
            <a:off x="238157" y="465193"/>
            <a:ext cx="53208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Alibaba PuHuiTi Medium" pitchFamily="18" charset="-122"/>
              </a:rPr>
              <a:t>MySQL</a:t>
            </a:r>
            <a:r>
              <a:rPr lang="zh-CN" altLang="en-US" sz="4000" dirty="0">
                <a:ea typeface="Alibaba PuHuiTi Medium" pitchFamily="18" charset="-122"/>
              </a:rPr>
              <a:t>概述</a:t>
            </a:r>
            <a:endParaRPr lang="en-US" altLang="zh-CN" sz="4000" dirty="0">
              <a:ea typeface="Alibaba PuHuiTi Medium" pitchFamily="18" charset="-122"/>
            </a:endParaRP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46B4D834-E530-9987-619F-98EBE3AAC00E}"/>
              </a:ext>
            </a:extLst>
          </p:cNvPr>
          <p:cNvSpPr txBox="1">
            <a:spLocks/>
          </p:cNvSpPr>
          <p:nvPr/>
        </p:nvSpPr>
        <p:spPr>
          <a:xfrm>
            <a:off x="692489" y="1412442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MySQL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数据模型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545706C-86BF-C4D8-8BD3-712FB860A0C1}"/>
              </a:ext>
            </a:extLst>
          </p:cNvPr>
          <p:cNvSpPr txBox="1"/>
          <p:nvPr/>
        </p:nvSpPr>
        <p:spPr>
          <a:xfrm>
            <a:off x="840301" y="1829370"/>
            <a:ext cx="10749599" cy="61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24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prstClr val="black"/>
                </a:solidFill>
                <a:latin typeface="Calibri"/>
                <a:ea typeface="黑体"/>
              </a:rPr>
              <a:t>关系型数据库（</a:t>
            </a:r>
            <a:r>
              <a:rPr lang="en-US" altLang="zh-CN" sz="2000" dirty="0">
                <a:solidFill>
                  <a:prstClr val="black"/>
                </a:solidFill>
                <a:latin typeface="Calibri"/>
                <a:ea typeface="黑体"/>
              </a:rPr>
              <a:t>RDBMS</a:t>
            </a:r>
            <a:r>
              <a:rPr lang="zh-CN" altLang="en-US" sz="2000" dirty="0">
                <a:solidFill>
                  <a:prstClr val="black"/>
                </a:solidFill>
                <a:latin typeface="Calibri"/>
                <a:ea typeface="黑体"/>
              </a:rPr>
              <a:t>）</a:t>
            </a:r>
            <a:r>
              <a:rPr lang="en-US" altLang="zh-CN" sz="2000" dirty="0">
                <a:solidFill>
                  <a:prstClr val="black"/>
                </a:solidFill>
                <a:latin typeface="Calibri"/>
                <a:ea typeface="黑体"/>
              </a:rPr>
              <a:t>:</a:t>
            </a:r>
            <a:r>
              <a:rPr lang="zh-CN" altLang="en-US" sz="2000" dirty="0">
                <a:solidFill>
                  <a:prstClr val="black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建立在关系模型基础上，由多张相互连接的</a:t>
            </a:r>
            <a:r>
              <a:rPr lang="zh-CN" altLang="en-US" sz="20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二维表</a:t>
            </a:r>
            <a:r>
              <a:rPr lang="zh-CN" altLang="en-US" sz="2000" dirty="0">
                <a:solidFill>
                  <a:prstClr val="black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组成的数据库。</a:t>
            </a:r>
            <a:endParaRPr lang="en-US" altLang="zh-CN" sz="2000" dirty="0">
              <a:solidFill>
                <a:prstClr val="black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09A64D-269B-70D0-DFEE-AB01685C1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73" y="2683572"/>
            <a:ext cx="9285723" cy="376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14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B6900425-2735-E783-1B87-FCDD6449F9F1}"/>
              </a:ext>
            </a:extLst>
          </p:cNvPr>
          <p:cNvSpPr txBox="1">
            <a:spLocks/>
          </p:cNvSpPr>
          <p:nvPr/>
        </p:nvSpPr>
        <p:spPr>
          <a:xfrm>
            <a:off x="238157" y="465193"/>
            <a:ext cx="53208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Alibaba PuHuiTi Medium" pitchFamily="18" charset="-122"/>
              </a:rPr>
              <a:t>MySQL</a:t>
            </a:r>
            <a:r>
              <a:rPr lang="zh-CN" altLang="en-US" sz="4000" dirty="0">
                <a:ea typeface="Alibaba PuHuiTi Medium" pitchFamily="18" charset="-122"/>
              </a:rPr>
              <a:t>概述</a:t>
            </a:r>
            <a:endParaRPr lang="en-US" altLang="zh-CN" sz="4000" dirty="0">
              <a:ea typeface="Alibaba PuHuiTi Medium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0A7BD6-B40A-11F3-7ADA-047338F40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914" y="3516890"/>
            <a:ext cx="2600269" cy="8560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EED719C-67AB-7D6A-445C-5080457ED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914" y="2608132"/>
            <a:ext cx="2600269" cy="835592"/>
          </a:xfrm>
          <a:prstGeom prst="rect">
            <a:avLst/>
          </a:prstGeom>
        </p:spPr>
      </p:pic>
      <p:sp>
        <p:nvSpPr>
          <p:cNvPr id="5" name="右箭头 30">
            <a:extLst>
              <a:ext uri="{FF2B5EF4-FFF2-40B4-BE49-F238E27FC236}">
                <a16:creationId xmlns:a16="http://schemas.microsoft.com/office/drawing/2014/main" id="{09B9BB45-3312-2A46-16BB-70DE8319B253}"/>
              </a:ext>
            </a:extLst>
          </p:cNvPr>
          <p:cNvSpPr/>
          <p:nvPr/>
        </p:nvSpPr>
        <p:spPr>
          <a:xfrm>
            <a:off x="2320035" y="4230833"/>
            <a:ext cx="1053002" cy="310895"/>
          </a:xfrm>
          <a:prstGeom prst="rightArrow">
            <a:avLst>
              <a:gd name="adj1" fmla="val 50000"/>
              <a:gd name="adj2" fmla="val 124943"/>
            </a:avLst>
          </a:prstGeom>
          <a:solidFill>
            <a:sysClr val="window" lastClr="FFFFFF">
              <a:lumMod val="6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44C4FEC-1210-B3D4-E3FB-F57A1F784807}"/>
              </a:ext>
            </a:extLst>
          </p:cNvPr>
          <p:cNvSpPr/>
          <p:nvPr/>
        </p:nvSpPr>
        <p:spPr>
          <a:xfrm>
            <a:off x="7947290" y="2787162"/>
            <a:ext cx="2538723" cy="219807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solidFill>
                  <a:srgbClr val="FF0000"/>
                </a:solidFill>
              </a:ln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FD24E004-6A6D-2E30-475A-40D89F029E84}"/>
              </a:ext>
            </a:extLst>
          </p:cNvPr>
          <p:cNvSpPr/>
          <p:nvPr/>
        </p:nvSpPr>
        <p:spPr>
          <a:xfrm rot="19918901">
            <a:off x="5083151" y="3511630"/>
            <a:ext cx="961846" cy="281706"/>
          </a:xfrm>
          <a:prstGeom prst="rightArrow">
            <a:avLst>
              <a:gd name="adj1" fmla="val 50000"/>
              <a:gd name="adj2" fmla="val 122795"/>
            </a:avLst>
          </a:prstGeom>
          <a:solidFill>
            <a:sysClr val="window" lastClr="FFFFFF">
              <a:lumMod val="6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C4C519D0-61CC-86FF-B748-9E2792DA4C7C}"/>
              </a:ext>
            </a:extLst>
          </p:cNvPr>
          <p:cNvSpPr/>
          <p:nvPr/>
        </p:nvSpPr>
        <p:spPr>
          <a:xfrm rot="1433673">
            <a:off x="5075036" y="4918884"/>
            <a:ext cx="961846" cy="281706"/>
          </a:xfrm>
          <a:prstGeom prst="rightArrow">
            <a:avLst>
              <a:gd name="adj1" fmla="val 50000"/>
              <a:gd name="adj2" fmla="val 122795"/>
            </a:avLst>
          </a:prstGeom>
          <a:solidFill>
            <a:sysClr val="window" lastClr="FFFFFF">
              <a:lumMod val="6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CD15ECFB-A7EE-E5A5-DCC7-AC11612B037B}"/>
              </a:ext>
            </a:extLst>
          </p:cNvPr>
          <p:cNvSpPr/>
          <p:nvPr/>
        </p:nvSpPr>
        <p:spPr>
          <a:xfrm rot="19483226">
            <a:off x="7075678" y="3060694"/>
            <a:ext cx="805081" cy="241528"/>
          </a:xfrm>
          <a:prstGeom prst="rightArrow">
            <a:avLst>
              <a:gd name="adj1" fmla="val 50000"/>
              <a:gd name="adj2" fmla="val 170119"/>
            </a:avLst>
          </a:prstGeom>
          <a:solidFill>
            <a:sysClr val="window" lastClr="FFFFFF">
              <a:lumMod val="6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028289CD-10CD-6F3E-19F7-009502025F1D}"/>
              </a:ext>
            </a:extLst>
          </p:cNvPr>
          <p:cNvSpPr/>
          <p:nvPr/>
        </p:nvSpPr>
        <p:spPr>
          <a:xfrm rot="2235078">
            <a:off x="7075439" y="3680621"/>
            <a:ext cx="805081" cy="241528"/>
          </a:xfrm>
          <a:prstGeom prst="rightArrow">
            <a:avLst>
              <a:gd name="adj1" fmla="val 50000"/>
              <a:gd name="adj2" fmla="val 170119"/>
            </a:avLst>
          </a:prstGeom>
          <a:solidFill>
            <a:sysClr val="window" lastClr="FFFFFF">
              <a:lumMod val="6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E755793-B00A-8649-4F2D-C9F0F52FD77E}"/>
              </a:ext>
            </a:extLst>
          </p:cNvPr>
          <p:cNvSpPr txBox="1"/>
          <p:nvPr/>
        </p:nvSpPr>
        <p:spPr>
          <a:xfrm>
            <a:off x="2459613" y="3892279"/>
            <a:ext cx="6028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alibri"/>
                <a:ea typeface="黑体"/>
              </a:rPr>
              <a:t>SQL</a:t>
            </a:r>
            <a:endParaRPr lang="zh-CN" altLang="en-US" sz="2000" b="1" dirty="0">
              <a:latin typeface="Calibri"/>
              <a:ea typeface="黑体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96AAF9B-4F27-2119-6D97-7EAD0328192D}"/>
              </a:ext>
            </a:extLst>
          </p:cNvPr>
          <p:cNvGrpSpPr/>
          <p:nvPr/>
        </p:nvGrpSpPr>
        <p:grpSpPr>
          <a:xfrm>
            <a:off x="6075817" y="2983400"/>
            <a:ext cx="875793" cy="969189"/>
            <a:chOff x="8442984" y="4449628"/>
            <a:chExt cx="1114253" cy="1203826"/>
          </a:xfrm>
        </p:grpSpPr>
        <p:sp>
          <p:nvSpPr>
            <p:cNvPr id="14" name="流程图: 磁盘 13">
              <a:extLst>
                <a:ext uri="{FF2B5EF4-FFF2-40B4-BE49-F238E27FC236}">
                  <a16:creationId xmlns:a16="http://schemas.microsoft.com/office/drawing/2014/main" id="{9295F035-915A-5CE4-E915-5E8AB6D7ED9C}"/>
                </a:ext>
              </a:extLst>
            </p:cNvPr>
            <p:cNvSpPr/>
            <p:nvPr/>
          </p:nvSpPr>
          <p:spPr>
            <a:xfrm>
              <a:off x="8442984" y="5139549"/>
              <a:ext cx="1114253" cy="513905"/>
            </a:xfrm>
            <a:prstGeom prst="flowChartMagneticDisk">
              <a:avLst/>
            </a:prstGeom>
            <a:solidFill>
              <a:sysClr val="window" lastClr="FFFFFF">
                <a:lumMod val="65000"/>
              </a:sysClr>
            </a:solidFill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15" name="!!流程图: 数据库">
              <a:extLst>
                <a:ext uri="{FF2B5EF4-FFF2-40B4-BE49-F238E27FC236}">
                  <a16:creationId xmlns:a16="http://schemas.microsoft.com/office/drawing/2014/main" id="{A44A0BE2-EE56-56AF-995C-F76F52540953}"/>
                </a:ext>
              </a:extLst>
            </p:cNvPr>
            <p:cNvSpPr/>
            <p:nvPr/>
          </p:nvSpPr>
          <p:spPr>
            <a:xfrm>
              <a:off x="8442984" y="4796143"/>
              <a:ext cx="1114253" cy="513905"/>
            </a:xfrm>
            <a:prstGeom prst="flowChartMagneticDisk">
              <a:avLst/>
            </a:prstGeom>
            <a:solidFill>
              <a:sysClr val="window" lastClr="FFFFFF">
                <a:lumMod val="65000"/>
              </a:sysClr>
            </a:solidFill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流程图: 磁盘 15">
              <a:extLst>
                <a:ext uri="{FF2B5EF4-FFF2-40B4-BE49-F238E27FC236}">
                  <a16:creationId xmlns:a16="http://schemas.microsoft.com/office/drawing/2014/main" id="{DF95030A-1AB3-B69D-14BA-CDC32581F068}"/>
                </a:ext>
              </a:extLst>
            </p:cNvPr>
            <p:cNvSpPr/>
            <p:nvPr/>
          </p:nvSpPr>
          <p:spPr>
            <a:xfrm>
              <a:off x="8442984" y="4449628"/>
              <a:ext cx="1114253" cy="513905"/>
            </a:xfrm>
            <a:prstGeom prst="flowChartMagneticDisk">
              <a:avLst/>
            </a:prstGeom>
            <a:solidFill>
              <a:sysClr val="window" lastClr="FFFFFF">
                <a:lumMod val="65000"/>
              </a:sysClr>
            </a:solidFill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10814F9-FB2A-FBC4-30DA-DECCE79EAAAA}"/>
              </a:ext>
            </a:extLst>
          </p:cNvPr>
          <p:cNvGrpSpPr/>
          <p:nvPr/>
        </p:nvGrpSpPr>
        <p:grpSpPr>
          <a:xfrm>
            <a:off x="6052717" y="4765051"/>
            <a:ext cx="875793" cy="969189"/>
            <a:chOff x="8442984" y="4449628"/>
            <a:chExt cx="1114253" cy="1203826"/>
          </a:xfrm>
        </p:grpSpPr>
        <p:sp>
          <p:nvSpPr>
            <p:cNvPr id="18" name="流程图: 磁盘 17">
              <a:extLst>
                <a:ext uri="{FF2B5EF4-FFF2-40B4-BE49-F238E27FC236}">
                  <a16:creationId xmlns:a16="http://schemas.microsoft.com/office/drawing/2014/main" id="{9E36F54B-CE01-2F44-7E33-E712654596F2}"/>
                </a:ext>
              </a:extLst>
            </p:cNvPr>
            <p:cNvSpPr/>
            <p:nvPr/>
          </p:nvSpPr>
          <p:spPr>
            <a:xfrm>
              <a:off x="8442984" y="5139549"/>
              <a:ext cx="1114253" cy="513905"/>
            </a:xfrm>
            <a:prstGeom prst="flowChartMagneticDisk">
              <a:avLst/>
            </a:prstGeom>
            <a:solidFill>
              <a:sysClr val="window" lastClr="FFFFFF">
                <a:lumMod val="65000"/>
              </a:sysClr>
            </a:solidFill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19" name="!!流程图: 数据库">
              <a:extLst>
                <a:ext uri="{FF2B5EF4-FFF2-40B4-BE49-F238E27FC236}">
                  <a16:creationId xmlns:a16="http://schemas.microsoft.com/office/drawing/2014/main" id="{F12E65B2-DA7B-7AEC-B698-B352897D3B64}"/>
                </a:ext>
              </a:extLst>
            </p:cNvPr>
            <p:cNvSpPr/>
            <p:nvPr/>
          </p:nvSpPr>
          <p:spPr>
            <a:xfrm>
              <a:off x="8442984" y="4796143"/>
              <a:ext cx="1114253" cy="513905"/>
            </a:xfrm>
            <a:prstGeom prst="flowChartMagneticDisk">
              <a:avLst/>
            </a:prstGeom>
            <a:solidFill>
              <a:sysClr val="window" lastClr="FFFFFF">
                <a:lumMod val="65000"/>
              </a:sysClr>
            </a:solidFill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0" name="流程图: 磁盘 19">
              <a:extLst>
                <a:ext uri="{FF2B5EF4-FFF2-40B4-BE49-F238E27FC236}">
                  <a16:creationId xmlns:a16="http://schemas.microsoft.com/office/drawing/2014/main" id="{00BB47C3-EB20-BD41-E157-E2DB78632166}"/>
                </a:ext>
              </a:extLst>
            </p:cNvPr>
            <p:cNvSpPr/>
            <p:nvPr/>
          </p:nvSpPr>
          <p:spPr>
            <a:xfrm>
              <a:off x="8442984" y="4449628"/>
              <a:ext cx="1114253" cy="513905"/>
            </a:xfrm>
            <a:prstGeom prst="flowChartMagneticDisk">
              <a:avLst/>
            </a:prstGeom>
            <a:solidFill>
              <a:sysClr val="window" lastClr="FFFFFF">
                <a:lumMod val="65000"/>
              </a:sysClr>
            </a:solidFill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A4933EA-4D84-ABFA-DCA6-4DBD2B8013B4}"/>
              </a:ext>
            </a:extLst>
          </p:cNvPr>
          <p:cNvGrpSpPr/>
          <p:nvPr/>
        </p:nvGrpSpPr>
        <p:grpSpPr>
          <a:xfrm>
            <a:off x="3508085" y="2532888"/>
            <a:ext cx="7927837" cy="4013009"/>
            <a:chOff x="3282696" y="2075688"/>
            <a:chExt cx="7927837" cy="4013009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50B9AA9F-92CD-F8E9-4843-C2172F66ADB8}"/>
                </a:ext>
              </a:extLst>
            </p:cNvPr>
            <p:cNvGrpSpPr/>
            <p:nvPr/>
          </p:nvGrpSpPr>
          <p:grpSpPr>
            <a:xfrm>
              <a:off x="3282696" y="2075688"/>
              <a:ext cx="7927837" cy="4013009"/>
              <a:chOff x="3282696" y="2075688"/>
              <a:chExt cx="7927837" cy="4013009"/>
            </a:xfrm>
          </p:grpSpPr>
          <p:sp>
            <p:nvSpPr>
              <p:cNvPr id="24" name="圆角矩形 29">
                <a:extLst>
                  <a:ext uri="{FF2B5EF4-FFF2-40B4-BE49-F238E27FC236}">
                    <a16:creationId xmlns:a16="http://schemas.microsoft.com/office/drawing/2014/main" id="{38B28956-98BF-23E6-E978-5ED5F7A216CF}"/>
                  </a:ext>
                </a:extLst>
              </p:cNvPr>
              <p:cNvSpPr/>
              <p:nvPr/>
            </p:nvSpPr>
            <p:spPr>
              <a:xfrm>
                <a:off x="3282696" y="2075688"/>
                <a:ext cx="7927837" cy="3498635"/>
              </a:xfrm>
              <a:prstGeom prst="roundRect">
                <a:avLst>
                  <a:gd name="adj" fmla="val 3819"/>
                </a:avLst>
              </a:prstGeom>
              <a:solidFill>
                <a:srgbClr val="8C61FF">
                  <a:alpha val="10196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25D9EC1-AA42-C4F1-FFDE-3C26BC0DCDA5}"/>
                  </a:ext>
                </a:extLst>
              </p:cNvPr>
              <p:cNvSpPr txBox="1"/>
              <p:nvPr/>
            </p:nvSpPr>
            <p:spPr>
              <a:xfrm>
                <a:off x="3415180" y="4631867"/>
                <a:ext cx="9813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阿里巴巴普惠体" panose="00020600040101010101" pitchFamily="18" charset="-122"/>
                  </a:rPr>
                  <a:t>DBMS</a:t>
                </a:r>
                <a:endPara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阿里巴巴普惠体" panose="00020600040101010101" pitchFamily="18" charset="-122"/>
                </a:endParaRPr>
              </a:p>
            </p:txBody>
          </p: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2F1AF6B1-67F1-F1A5-4C1B-383C1E1499EA}"/>
                  </a:ext>
                </a:extLst>
              </p:cNvPr>
              <p:cNvGrpSpPr/>
              <p:nvPr/>
            </p:nvGrpSpPr>
            <p:grpSpPr>
              <a:xfrm>
                <a:off x="6510415" y="5671627"/>
                <a:ext cx="2387177" cy="417070"/>
                <a:chOff x="6510415" y="5918515"/>
                <a:chExt cx="2387177" cy="417070"/>
              </a:xfrm>
            </p:grpSpPr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48310C1E-D01D-0E02-465E-FBA47978928C}"/>
                    </a:ext>
                  </a:extLst>
                </p:cNvPr>
                <p:cNvSpPr txBox="1"/>
                <p:nvPr/>
              </p:nvSpPr>
              <p:spPr>
                <a:xfrm>
                  <a:off x="7174043" y="5935475"/>
                  <a:ext cx="17235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ea typeface="阿里巴巴普惠体" panose="00020600040101010101" pitchFamily="18" charset="-122"/>
                    </a:rPr>
                    <a:t>数据库服务器</a:t>
                  </a:r>
                </a:p>
              </p:txBody>
            </p:sp>
            <p:pic>
              <p:nvPicPr>
                <p:cNvPr id="28" name="图片 27">
                  <a:extLst>
                    <a:ext uri="{FF2B5EF4-FFF2-40B4-BE49-F238E27FC236}">
                      <a16:creationId xmlns:a16="http://schemas.microsoft.com/office/drawing/2014/main" id="{D93C3268-3154-06F9-C4C4-47F7E7BF6C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10415" y="5918515"/>
                  <a:ext cx="576541" cy="362321"/>
                </a:xfrm>
                <a:prstGeom prst="rect">
                  <a:avLst/>
                </a:prstGeom>
              </p:spPr>
            </p:pic>
          </p:grpSp>
        </p:grpSp>
        <p:pic>
          <p:nvPicPr>
            <p:cNvPr id="23" name="图形 22" descr="齿轮 纯色填充">
              <a:extLst>
                <a:ext uri="{FF2B5EF4-FFF2-40B4-BE49-F238E27FC236}">
                  <a16:creationId xmlns:a16="http://schemas.microsoft.com/office/drawing/2014/main" id="{0672771E-8D20-E445-3F0C-FC4FC6846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14985" y="3218916"/>
              <a:ext cx="1481456" cy="1481456"/>
            </a:xfrm>
            <a:prstGeom prst="rect">
              <a:avLst/>
            </a:prstGeom>
          </p:spPr>
        </p:pic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E7CADEF-8E01-6E57-4E48-DDCE4AA5049F}"/>
              </a:ext>
            </a:extLst>
          </p:cNvPr>
          <p:cNvGrpSpPr/>
          <p:nvPr/>
        </p:nvGrpSpPr>
        <p:grpSpPr>
          <a:xfrm>
            <a:off x="1013533" y="3310129"/>
            <a:ext cx="1232652" cy="2637548"/>
            <a:chOff x="832104" y="2852929"/>
            <a:chExt cx="1232652" cy="2637548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F36B00B3-98B3-6BB3-5AF9-B1735ED7724B}"/>
                </a:ext>
              </a:extLst>
            </p:cNvPr>
            <p:cNvGrpSpPr/>
            <p:nvPr/>
          </p:nvGrpSpPr>
          <p:grpSpPr>
            <a:xfrm>
              <a:off x="832104" y="2852929"/>
              <a:ext cx="1232652" cy="2637548"/>
              <a:chOff x="832104" y="3099817"/>
              <a:chExt cx="1232652" cy="2637548"/>
            </a:xfrm>
          </p:grpSpPr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E09153E-CBCD-9EE4-6B3E-9D4F620D3EF7}"/>
                  </a:ext>
                </a:extLst>
              </p:cNvPr>
              <p:cNvSpPr txBox="1"/>
              <p:nvPr/>
            </p:nvSpPr>
            <p:spPr>
              <a:xfrm>
                <a:off x="1081839" y="5337255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阿里巴巴普惠体" panose="00020600040101010101" pitchFamily="18" charset="-122"/>
                  </a:rPr>
                  <a:t>客户端</a:t>
                </a:r>
              </a:p>
            </p:txBody>
          </p:sp>
          <p:sp>
            <p:nvSpPr>
              <p:cNvPr id="34" name="圆角矩形 32">
                <a:extLst>
                  <a:ext uri="{FF2B5EF4-FFF2-40B4-BE49-F238E27FC236}">
                    <a16:creationId xmlns:a16="http://schemas.microsoft.com/office/drawing/2014/main" id="{69051B73-6F6D-FB87-CEA9-B24DC40F39D6}"/>
                  </a:ext>
                </a:extLst>
              </p:cNvPr>
              <p:cNvSpPr/>
              <p:nvPr/>
            </p:nvSpPr>
            <p:spPr>
              <a:xfrm>
                <a:off x="832104" y="3099817"/>
                <a:ext cx="1232652" cy="2148509"/>
              </a:xfrm>
              <a:prstGeom prst="roundRect">
                <a:avLst>
                  <a:gd name="adj" fmla="val 7385"/>
                </a:avLst>
              </a:prstGeom>
              <a:solidFill>
                <a:srgbClr val="C00000">
                  <a:alpha val="10196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</p:grpSp>
        <p:pic>
          <p:nvPicPr>
            <p:cNvPr id="31" name="图形 30" descr="便携式计算机 纯色填充">
              <a:extLst>
                <a:ext uri="{FF2B5EF4-FFF2-40B4-BE49-F238E27FC236}">
                  <a16:creationId xmlns:a16="http://schemas.microsoft.com/office/drawing/2014/main" id="{52257311-A777-9338-3A11-CA58478B8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1467" y="2964913"/>
              <a:ext cx="914400" cy="914400"/>
            </a:xfrm>
            <a:prstGeom prst="rect">
              <a:avLst/>
            </a:prstGeom>
          </p:spPr>
        </p:pic>
        <p:pic>
          <p:nvPicPr>
            <p:cNvPr id="32" name="图形 31" descr="便携式计算机 纯色填充">
              <a:extLst>
                <a:ext uri="{FF2B5EF4-FFF2-40B4-BE49-F238E27FC236}">
                  <a16:creationId xmlns:a16="http://schemas.microsoft.com/office/drawing/2014/main" id="{23498A36-754E-1C2D-F1C2-4AF361399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1467" y="3983175"/>
              <a:ext cx="914400" cy="914400"/>
            </a:xfrm>
            <a:prstGeom prst="rect">
              <a:avLst/>
            </a:prstGeom>
          </p:spPr>
        </p:pic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BCB8D4A1-91E6-65A8-8413-84D30D652474}"/>
              </a:ext>
            </a:extLst>
          </p:cNvPr>
          <p:cNvSpPr txBox="1"/>
          <p:nvPr/>
        </p:nvSpPr>
        <p:spPr>
          <a:xfrm>
            <a:off x="10486013" y="2980079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420FF3A-81AA-CD42-4753-1CA9F4DE14C2}"/>
              </a:ext>
            </a:extLst>
          </p:cNvPr>
          <p:cNvSpPr txBox="1"/>
          <p:nvPr/>
        </p:nvSpPr>
        <p:spPr>
          <a:xfrm>
            <a:off x="10486013" y="3923056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C61CEA9-B969-2613-FD7A-2F0CEFA73FA1}"/>
              </a:ext>
            </a:extLst>
          </p:cNvPr>
          <p:cNvSpPr txBox="1"/>
          <p:nvPr/>
        </p:nvSpPr>
        <p:spPr>
          <a:xfrm>
            <a:off x="721200" y="1298405"/>
            <a:ext cx="10749599" cy="1230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prstClr val="black"/>
                </a:solidFill>
                <a:ea typeface="阿里巴巴普惠体" panose="00020600040101010101" pitchFamily="18" charset="-122"/>
              </a:rPr>
              <a:t>DBMS</a:t>
            </a:r>
            <a:r>
              <a:rPr lang="zh-CN" altLang="en-US" sz="2000" b="1" dirty="0">
                <a:solidFill>
                  <a:prstClr val="black"/>
                </a:solidFill>
                <a:ea typeface="阿里巴巴普惠体" panose="00020600040101010101" pitchFamily="18" charset="-122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ea typeface="阿里巴巴普惠体" panose="00020600040101010101" pitchFamily="18" charset="-122"/>
              </a:rPr>
              <a:t>(</a:t>
            </a:r>
            <a:r>
              <a:rPr lang="en-US" altLang="zh-CN" sz="2000" dirty="0">
                <a:solidFill>
                  <a:prstClr val="black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Database Management System)</a:t>
            </a:r>
            <a:r>
              <a:rPr lang="zh-CN" altLang="en-US" sz="2000" dirty="0">
                <a:solidFill>
                  <a:prstClr val="black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数据库管理系统。针对数据库文件及数据进行统一管理的软件系统。</a:t>
            </a:r>
            <a:endParaRPr lang="en-US" altLang="zh-CN" sz="2000" dirty="0">
              <a:solidFill>
                <a:prstClr val="black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362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/>
      <p:bldP spid="35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B6900425-2735-E783-1B87-FCDD6449F9F1}"/>
              </a:ext>
            </a:extLst>
          </p:cNvPr>
          <p:cNvSpPr txBox="1">
            <a:spLocks/>
          </p:cNvSpPr>
          <p:nvPr/>
        </p:nvSpPr>
        <p:spPr>
          <a:xfrm>
            <a:off x="238157" y="465193"/>
            <a:ext cx="53208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Alibaba PuHuiTi Medium" pitchFamily="18" charset="-122"/>
              </a:rPr>
              <a:t>MySQL</a:t>
            </a:r>
            <a:r>
              <a:rPr lang="zh-CN" altLang="en-US" sz="4000" dirty="0">
                <a:ea typeface="Alibaba PuHuiTi Medium" pitchFamily="18" charset="-122"/>
              </a:rPr>
              <a:t>概述</a:t>
            </a:r>
            <a:endParaRPr lang="en-US" altLang="zh-CN" sz="4000" dirty="0">
              <a:ea typeface="Alibaba PuHuiTi Medium" pitchFamily="18" charset="-122"/>
            </a:endParaRPr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53C68802-37D4-C733-B9AD-E6D46D0782FC}"/>
              </a:ext>
            </a:extLst>
          </p:cNvPr>
          <p:cNvSpPr txBox="1">
            <a:spLocks/>
          </p:cNvSpPr>
          <p:nvPr/>
        </p:nvSpPr>
        <p:spPr>
          <a:xfrm>
            <a:off x="667337" y="1441877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SQL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简介</a:t>
            </a:r>
          </a:p>
        </p:txBody>
      </p:sp>
      <p:sp>
        <p:nvSpPr>
          <p:cNvPr id="3" name="文本占位符 5">
            <a:extLst>
              <a:ext uri="{FF2B5EF4-FFF2-40B4-BE49-F238E27FC236}">
                <a16:creationId xmlns:a16="http://schemas.microsoft.com/office/drawing/2014/main" id="{4D6BB485-8384-ACD1-C7FE-00519CD9887F}"/>
              </a:ext>
            </a:extLst>
          </p:cNvPr>
          <p:cNvSpPr txBox="1">
            <a:spLocks/>
          </p:cNvSpPr>
          <p:nvPr/>
        </p:nvSpPr>
        <p:spPr>
          <a:xfrm>
            <a:off x="722015" y="2113046"/>
            <a:ext cx="10698800" cy="51171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SQL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：一门操作关系型数据库的编程语言，定义操作所有关系型数据库的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统一标准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6E3B96F-51CD-C183-66F5-BA3383D7C14C}"/>
              </a:ext>
            </a:extLst>
          </p:cNvPr>
          <p:cNvGrpSpPr/>
          <p:nvPr/>
        </p:nvGrpSpPr>
        <p:grpSpPr>
          <a:xfrm>
            <a:off x="667337" y="2775311"/>
            <a:ext cx="10611683" cy="3211370"/>
            <a:chOff x="790158" y="2313130"/>
            <a:chExt cx="10611683" cy="321137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8916862C-21BD-1642-DB85-1A2326A61F15}"/>
                </a:ext>
              </a:extLst>
            </p:cNvPr>
            <p:cNvSpPr/>
            <p:nvPr/>
          </p:nvSpPr>
          <p:spPr>
            <a:xfrm>
              <a:off x="7805828" y="2951194"/>
              <a:ext cx="3390222" cy="411602"/>
            </a:xfrm>
            <a:prstGeom prst="roundRect">
              <a:avLst>
                <a:gd name="adj" fmla="val 17816"/>
              </a:avLst>
            </a:prstGeom>
            <a:solidFill>
              <a:srgbClr val="FFFFE4"/>
            </a:solidFill>
            <a:ln w="3175">
              <a:solidFill>
                <a:sysClr val="window" lastClr="FFFFFF">
                  <a:lumMod val="50000"/>
                </a:sys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marL="0" marR="0" lvl="0" indent="0" defTabSz="360000" eaLnBrk="0" fontAlgn="base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show databases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；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B3437D3-1681-2451-9D75-100752FF6FDE}"/>
                </a:ext>
              </a:extLst>
            </p:cNvPr>
            <p:cNvSpPr/>
            <p:nvPr/>
          </p:nvSpPr>
          <p:spPr>
            <a:xfrm>
              <a:off x="7802221" y="3391892"/>
              <a:ext cx="3390222" cy="411602"/>
            </a:xfrm>
            <a:prstGeom prst="roundRect">
              <a:avLst>
                <a:gd name="adj" fmla="val 17816"/>
              </a:avLst>
            </a:prstGeom>
            <a:solidFill>
              <a:srgbClr val="FFFFE4"/>
            </a:solidFill>
            <a:ln w="3175">
              <a:solidFill>
                <a:sysClr val="window" lastClr="FFFFFF">
                  <a:lumMod val="50000"/>
                </a:sys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marL="0" marR="0" lvl="0" indent="0" defTabSz="360000" eaLnBrk="0" fontAlgn="base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show    databases</a:t>
              </a:r>
              <a:r>
                <a: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；</a:t>
              </a: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4908B0AD-E63A-2919-7CA1-0869FDB76835}"/>
                </a:ext>
              </a:extLst>
            </p:cNvPr>
            <p:cNvSpPr/>
            <p:nvPr/>
          </p:nvSpPr>
          <p:spPr>
            <a:xfrm>
              <a:off x="7805828" y="4602172"/>
              <a:ext cx="3390222" cy="411602"/>
            </a:xfrm>
            <a:prstGeom prst="roundRect">
              <a:avLst>
                <a:gd name="adj" fmla="val 17816"/>
              </a:avLst>
            </a:prstGeom>
            <a:solidFill>
              <a:srgbClr val="FFFFE4"/>
            </a:solidFill>
            <a:ln w="3175">
              <a:solidFill>
                <a:sysClr val="window" lastClr="FFFFFF">
                  <a:lumMod val="50000"/>
                </a:sys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marL="0" marR="0" lvl="0" indent="0" defTabSz="360000" eaLnBrk="0" fontAlgn="base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-- show databases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；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FBC30892-CDAC-8AFD-A7E2-B982B05F478E}"/>
                </a:ext>
              </a:extLst>
            </p:cNvPr>
            <p:cNvSpPr/>
            <p:nvPr/>
          </p:nvSpPr>
          <p:spPr>
            <a:xfrm>
              <a:off x="7805828" y="5072344"/>
              <a:ext cx="3390222" cy="411602"/>
            </a:xfrm>
            <a:prstGeom prst="roundRect">
              <a:avLst>
                <a:gd name="adj" fmla="val 17816"/>
              </a:avLst>
            </a:prstGeom>
            <a:solidFill>
              <a:srgbClr val="FFFFE4"/>
            </a:solidFill>
            <a:ln w="3175">
              <a:solidFill>
                <a:sysClr val="window" lastClr="FFFFFF">
                  <a:lumMod val="50000"/>
                </a:sys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marL="0" marR="0" lvl="0" indent="0" defTabSz="360000" eaLnBrk="0" fontAlgn="base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*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show databases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；*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A173E7F9-8FC4-5395-3B72-C03030653AF4}"/>
                </a:ext>
              </a:extLst>
            </p:cNvPr>
            <p:cNvSpPr/>
            <p:nvPr/>
          </p:nvSpPr>
          <p:spPr>
            <a:xfrm>
              <a:off x="7802221" y="3832590"/>
              <a:ext cx="3390222" cy="411602"/>
            </a:xfrm>
            <a:prstGeom prst="roundRect">
              <a:avLst>
                <a:gd name="adj" fmla="val 17816"/>
              </a:avLst>
            </a:prstGeom>
            <a:solidFill>
              <a:srgbClr val="FFFFE4"/>
            </a:solidFill>
            <a:ln w="3175">
              <a:solidFill>
                <a:sysClr val="window" lastClr="FFFFFF">
                  <a:lumMod val="50000"/>
                </a:sys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marL="0" marR="0" lvl="0" indent="0" defTabSz="360000" eaLnBrk="0" fontAlgn="base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SHOW    DATABASES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；</a:t>
              </a: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143A9D59-D2B3-B4E2-4708-3BE44573E317}"/>
                </a:ext>
              </a:extLst>
            </p:cNvPr>
            <p:cNvGrpSpPr/>
            <p:nvPr/>
          </p:nvGrpSpPr>
          <p:grpSpPr>
            <a:xfrm>
              <a:off x="790158" y="2313130"/>
              <a:ext cx="10611683" cy="3211370"/>
              <a:chOff x="790158" y="2313130"/>
              <a:chExt cx="10611683" cy="3211370"/>
            </a:xfrm>
          </p:grpSpPr>
          <p:sp>
            <p:nvSpPr>
              <p:cNvPr id="19" name="矩形: 对角圆角 18">
                <a:extLst>
                  <a:ext uri="{FF2B5EF4-FFF2-40B4-BE49-F238E27FC236}">
                    <a16:creationId xmlns:a16="http://schemas.microsoft.com/office/drawing/2014/main" id="{718C0232-C896-C3EE-04F9-D6F32374432B}"/>
                  </a:ext>
                </a:extLst>
              </p:cNvPr>
              <p:cNvSpPr/>
              <p:nvPr/>
            </p:nvSpPr>
            <p:spPr>
              <a:xfrm>
                <a:off x="790158" y="2313130"/>
                <a:ext cx="10611683" cy="3211370"/>
              </a:xfrm>
              <a:prstGeom prst="round2DiagRect">
                <a:avLst>
                  <a:gd name="adj1" fmla="val 5917"/>
                  <a:gd name="adj2" fmla="val 0"/>
                </a:avLst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lgDash"/>
              </a:ln>
              <a:effectLst/>
            </p:spPr>
            <p:txBody>
              <a:bodyPr rtlCol="0" anchor="ctr"/>
              <a:lstStyle/>
              <a:p>
                <a:pPr marL="342900" marR="0" lvl="0" indent="-34290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1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SQL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语句可以单行或多行书写，以分号结尾。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1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SQL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语句可以使用空格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/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缩进来增强语句的可读性。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1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MySQL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数据库的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SQL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语句不区分大小写。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1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注释：</a:t>
                </a:r>
                <a:endPara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800100" marR="0" lvl="1" indent="-34290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单行注释：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-- 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注释内容 或 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# 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注释内容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800100" marR="0" lvl="1" indent="-34290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多行注释： 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/* 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注释内容 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*/</a:t>
                </a:r>
              </a:p>
            </p:txBody>
          </p:sp>
          <p:sp>
            <p:nvSpPr>
              <p:cNvPr id="20" name="矩形: 对角圆角 19">
                <a:extLst>
                  <a:ext uri="{FF2B5EF4-FFF2-40B4-BE49-F238E27FC236}">
                    <a16:creationId xmlns:a16="http://schemas.microsoft.com/office/drawing/2014/main" id="{1E78CDC0-3035-CA30-88DA-732CC3DFBFC3}"/>
                  </a:ext>
                </a:extLst>
              </p:cNvPr>
              <p:cNvSpPr/>
              <p:nvPr/>
            </p:nvSpPr>
            <p:spPr>
              <a:xfrm>
                <a:off x="790158" y="2313130"/>
                <a:ext cx="1708604" cy="458646"/>
              </a:xfrm>
              <a:prstGeom prst="round2DiagRect">
                <a:avLst>
                  <a:gd name="adj1" fmla="val 37539"/>
                  <a:gd name="adj2" fmla="val 0"/>
                </a:avLst>
              </a:prstGeom>
              <a:solidFill>
                <a:srgbClr val="C00000"/>
              </a:solidFill>
              <a:ln w="6350" cap="flat" cmpd="sng" algn="ctr">
                <a:noFill/>
                <a:prstDash val="lgDash"/>
              </a:ln>
              <a:effectLst/>
            </p:spPr>
            <p:txBody>
              <a:bodyPr lIns="108000" tIns="0" rIns="36000" bIns="72000" rtlCol="0" anchor="ctr"/>
              <a:lstStyle/>
              <a:p>
                <a:pPr marL="0" marR="0" lvl="0" indent="0" defTabSz="3600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通用语法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7FEAC52-58A4-1376-197C-153A7940F166}"/>
                </a:ext>
              </a:extLst>
            </p:cNvPr>
            <p:cNvGrpSpPr/>
            <p:nvPr/>
          </p:nvGrpSpPr>
          <p:grpSpPr>
            <a:xfrm>
              <a:off x="881122" y="2374877"/>
              <a:ext cx="335152" cy="335152"/>
              <a:chOff x="9188826" y="793674"/>
              <a:chExt cx="1089267" cy="1089267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81FE2A3-E1EF-8649-D76A-F214BB9D6C7B}"/>
                  </a:ext>
                </a:extLst>
              </p:cNvPr>
              <p:cNvSpPr/>
              <p:nvPr/>
            </p:nvSpPr>
            <p:spPr>
              <a:xfrm>
                <a:off x="9188826" y="793674"/>
                <a:ext cx="1089267" cy="1089267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18" name="稻壳儿小白白(http://dwz.cn/Wu2UP)">
                <a:extLst>
                  <a:ext uri="{FF2B5EF4-FFF2-40B4-BE49-F238E27FC236}">
                    <a16:creationId xmlns:a16="http://schemas.microsoft.com/office/drawing/2014/main" id="{236485B2-88D4-E090-E406-423F45905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479635" y="1052411"/>
                <a:ext cx="507650" cy="571794"/>
              </a:xfrm>
              <a:custGeom>
                <a:avLst/>
                <a:gdLst>
                  <a:gd name="T0" fmla="*/ 2147483646 w 545"/>
                  <a:gd name="T1" fmla="*/ 2147483646 h 619"/>
                  <a:gd name="T2" fmla="*/ 2147483646 w 545"/>
                  <a:gd name="T3" fmla="*/ 2147483646 h 619"/>
                  <a:gd name="T4" fmla="*/ 2147483646 w 545"/>
                  <a:gd name="T5" fmla="*/ 2147483646 h 619"/>
                  <a:gd name="T6" fmla="*/ 2147483646 w 545"/>
                  <a:gd name="T7" fmla="*/ 2147483646 h 619"/>
                  <a:gd name="T8" fmla="*/ 2147483646 w 545"/>
                  <a:gd name="T9" fmla="*/ 2147483646 h 619"/>
                  <a:gd name="T10" fmla="*/ 2147483646 w 545"/>
                  <a:gd name="T11" fmla="*/ 2147483646 h 619"/>
                  <a:gd name="T12" fmla="*/ 2147483646 w 545"/>
                  <a:gd name="T13" fmla="*/ 2147483646 h 619"/>
                  <a:gd name="T14" fmla="*/ 2147483646 w 545"/>
                  <a:gd name="T15" fmla="*/ 2147483646 h 619"/>
                  <a:gd name="T16" fmla="*/ 2147483646 w 545"/>
                  <a:gd name="T17" fmla="*/ 2147483646 h 619"/>
                  <a:gd name="T18" fmla="*/ 2147483646 w 545"/>
                  <a:gd name="T19" fmla="*/ 2147483646 h 619"/>
                  <a:gd name="T20" fmla="*/ 2147483646 w 545"/>
                  <a:gd name="T21" fmla="*/ 0 h 619"/>
                  <a:gd name="T22" fmla="*/ 2147483646 w 545"/>
                  <a:gd name="T23" fmla="*/ 2147483646 h 619"/>
                  <a:gd name="T24" fmla="*/ 2147483646 w 545"/>
                  <a:gd name="T25" fmla="*/ 2147483646 h 619"/>
                  <a:gd name="T26" fmla="*/ 0 w 545"/>
                  <a:gd name="T27" fmla="*/ 2147483646 h 619"/>
                  <a:gd name="T28" fmla="*/ 2147483646 w 545"/>
                  <a:gd name="T29" fmla="*/ 2147483646 h 619"/>
                  <a:gd name="T30" fmla="*/ 2147483646 w 545"/>
                  <a:gd name="T31" fmla="*/ 2147483646 h 619"/>
                  <a:gd name="T32" fmla="*/ 2147483646 w 545"/>
                  <a:gd name="T33" fmla="*/ 2147483646 h 619"/>
                  <a:gd name="T34" fmla="*/ 2147483646 w 545"/>
                  <a:gd name="T35" fmla="*/ 2147483646 h 619"/>
                  <a:gd name="T36" fmla="*/ 2147483646 w 545"/>
                  <a:gd name="T37" fmla="*/ 2147483646 h 619"/>
                  <a:gd name="T38" fmla="*/ 2147483646 w 545"/>
                  <a:gd name="T39" fmla="*/ 2147483646 h 619"/>
                  <a:gd name="T40" fmla="*/ 2147483646 w 545"/>
                  <a:gd name="T41" fmla="*/ 2147483646 h 619"/>
                  <a:gd name="T42" fmla="*/ 2147483646 w 545"/>
                  <a:gd name="T43" fmla="*/ 2147483646 h 619"/>
                  <a:gd name="T44" fmla="*/ 2147483646 w 545"/>
                  <a:gd name="T45" fmla="*/ 2147483646 h 619"/>
                  <a:gd name="T46" fmla="*/ 2147483646 w 545"/>
                  <a:gd name="T47" fmla="*/ 2147483646 h 619"/>
                  <a:gd name="T48" fmla="*/ 2147483646 w 545"/>
                  <a:gd name="T49" fmla="*/ 2147483646 h 619"/>
                  <a:gd name="T50" fmla="*/ 2147483646 w 545"/>
                  <a:gd name="T51" fmla="*/ 2147483646 h 619"/>
                  <a:gd name="T52" fmla="*/ 2147483646 w 545"/>
                  <a:gd name="T53" fmla="*/ 2147483646 h 619"/>
                  <a:gd name="T54" fmla="*/ 2147483646 w 545"/>
                  <a:gd name="T55" fmla="*/ 2147483646 h 619"/>
                  <a:gd name="T56" fmla="*/ 2147483646 w 545"/>
                  <a:gd name="T57" fmla="*/ 2147483646 h 619"/>
                  <a:gd name="T58" fmla="*/ 2147483646 w 545"/>
                  <a:gd name="T59" fmla="*/ 2147483646 h 619"/>
                  <a:gd name="T60" fmla="*/ 2147483646 w 545"/>
                  <a:gd name="T61" fmla="*/ 2147483646 h 619"/>
                  <a:gd name="T62" fmla="*/ 2147483646 w 545"/>
                  <a:gd name="T63" fmla="*/ 2147483646 h 61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45" h="619">
                    <a:moveTo>
                      <a:pt x="412" y="368"/>
                    </a:moveTo>
                    <a:lnTo>
                      <a:pt x="412" y="368"/>
                    </a:lnTo>
                    <a:cubicBezTo>
                      <a:pt x="132" y="368"/>
                      <a:pt x="132" y="368"/>
                      <a:pt x="132" y="368"/>
                    </a:cubicBezTo>
                    <a:cubicBezTo>
                      <a:pt x="118" y="368"/>
                      <a:pt x="118" y="383"/>
                      <a:pt x="118" y="383"/>
                    </a:cubicBezTo>
                    <a:cubicBezTo>
                      <a:pt x="118" y="398"/>
                      <a:pt x="118" y="412"/>
                      <a:pt x="132" y="412"/>
                    </a:cubicBezTo>
                    <a:cubicBezTo>
                      <a:pt x="412" y="412"/>
                      <a:pt x="412" y="412"/>
                      <a:pt x="412" y="412"/>
                    </a:cubicBezTo>
                    <a:cubicBezTo>
                      <a:pt x="412" y="412"/>
                      <a:pt x="427" y="398"/>
                      <a:pt x="427" y="383"/>
                    </a:cubicBezTo>
                    <a:lnTo>
                      <a:pt x="412" y="368"/>
                    </a:lnTo>
                    <a:close/>
                    <a:moveTo>
                      <a:pt x="412" y="471"/>
                    </a:moveTo>
                    <a:lnTo>
                      <a:pt x="412" y="471"/>
                    </a:lnTo>
                    <a:cubicBezTo>
                      <a:pt x="132" y="471"/>
                      <a:pt x="132" y="471"/>
                      <a:pt x="132" y="471"/>
                    </a:cubicBezTo>
                    <a:cubicBezTo>
                      <a:pt x="118" y="471"/>
                      <a:pt x="118" y="471"/>
                      <a:pt x="118" y="486"/>
                    </a:cubicBezTo>
                    <a:cubicBezTo>
                      <a:pt x="118" y="501"/>
                      <a:pt x="118" y="501"/>
                      <a:pt x="132" y="501"/>
                    </a:cubicBezTo>
                    <a:cubicBezTo>
                      <a:pt x="412" y="501"/>
                      <a:pt x="412" y="501"/>
                      <a:pt x="412" y="501"/>
                    </a:cubicBezTo>
                    <a:cubicBezTo>
                      <a:pt x="412" y="501"/>
                      <a:pt x="427" y="501"/>
                      <a:pt x="427" y="486"/>
                    </a:cubicBezTo>
                    <a:cubicBezTo>
                      <a:pt x="427" y="471"/>
                      <a:pt x="412" y="471"/>
                      <a:pt x="412" y="471"/>
                    </a:cubicBezTo>
                    <a:close/>
                    <a:moveTo>
                      <a:pt x="471" y="74"/>
                    </a:moveTo>
                    <a:lnTo>
                      <a:pt x="471" y="74"/>
                    </a:lnTo>
                    <a:cubicBezTo>
                      <a:pt x="412" y="74"/>
                      <a:pt x="412" y="74"/>
                      <a:pt x="412" y="74"/>
                    </a:cubicBezTo>
                    <a:cubicBezTo>
                      <a:pt x="412" y="29"/>
                      <a:pt x="412" y="29"/>
                      <a:pt x="412" y="29"/>
                    </a:cubicBezTo>
                    <a:cubicBezTo>
                      <a:pt x="353" y="29"/>
                      <a:pt x="353" y="29"/>
                      <a:pt x="353" y="29"/>
                    </a:cubicBezTo>
                    <a:cubicBezTo>
                      <a:pt x="339" y="15"/>
                      <a:pt x="309" y="0"/>
                      <a:pt x="265" y="0"/>
                    </a:cubicBezTo>
                    <a:cubicBezTo>
                      <a:pt x="235" y="0"/>
                      <a:pt x="206" y="15"/>
                      <a:pt x="191" y="29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132" y="74"/>
                      <a:pt x="132" y="74"/>
                      <a:pt x="132" y="74"/>
                    </a:cubicBezTo>
                    <a:cubicBezTo>
                      <a:pt x="73" y="74"/>
                      <a:pt x="73" y="74"/>
                      <a:pt x="73" y="74"/>
                    </a:cubicBezTo>
                    <a:cubicBezTo>
                      <a:pt x="29" y="74"/>
                      <a:pt x="0" y="103"/>
                      <a:pt x="0" y="147"/>
                    </a:cubicBezTo>
                    <a:cubicBezTo>
                      <a:pt x="0" y="545"/>
                      <a:pt x="0" y="545"/>
                      <a:pt x="0" y="545"/>
                    </a:cubicBezTo>
                    <a:cubicBezTo>
                      <a:pt x="0" y="589"/>
                      <a:pt x="29" y="618"/>
                      <a:pt x="73" y="618"/>
                    </a:cubicBezTo>
                    <a:cubicBezTo>
                      <a:pt x="471" y="618"/>
                      <a:pt x="471" y="618"/>
                      <a:pt x="471" y="618"/>
                    </a:cubicBezTo>
                    <a:cubicBezTo>
                      <a:pt x="515" y="618"/>
                      <a:pt x="544" y="589"/>
                      <a:pt x="544" y="545"/>
                    </a:cubicBezTo>
                    <a:cubicBezTo>
                      <a:pt x="544" y="147"/>
                      <a:pt x="544" y="147"/>
                      <a:pt x="544" y="147"/>
                    </a:cubicBezTo>
                    <a:cubicBezTo>
                      <a:pt x="544" y="103"/>
                      <a:pt x="515" y="74"/>
                      <a:pt x="471" y="74"/>
                    </a:cubicBezTo>
                    <a:close/>
                    <a:moveTo>
                      <a:pt x="177" y="74"/>
                    </a:moveTo>
                    <a:lnTo>
                      <a:pt x="177" y="74"/>
                    </a:lnTo>
                    <a:cubicBezTo>
                      <a:pt x="221" y="74"/>
                      <a:pt x="221" y="74"/>
                      <a:pt x="221" y="74"/>
                    </a:cubicBezTo>
                    <a:cubicBezTo>
                      <a:pt x="221" y="59"/>
                      <a:pt x="235" y="29"/>
                      <a:pt x="265" y="29"/>
                    </a:cubicBezTo>
                    <a:cubicBezTo>
                      <a:pt x="294" y="29"/>
                      <a:pt x="324" y="59"/>
                      <a:pt x="324" y="74"/>
                    </a:cubicBezTo>
                    <a:cubicBezTo>
                      <a:pt x="368" y="74"/>
                      <a:pt x="368" y="74"/>
                      <a:pt x="368" y="74"/>
                    </a:cubicBezTo>
                    <a:cubicBezTo>
                      <a:pt x="368" y="147"/>
                      <a:pt x="368" y="147"/>
                      <a:pt x="368" y="147"/>
                    </a:cubicBezTo>
                    <a:cubicBezTo>
                      <a:pt x="177" y="147"/>
                      <a:pt x="177" y="147"/>
                      <a:pt x="177" y="147"/>
                    </a:cubicBezTo>
                    <a:lnTo>
                      <a:pt x="177" y="74"/>
                    </a:lnTo>
                    <a:close/>
                    <a:moveTo>
                      <a:pt x="500" y="545"/>
                    </a:moveTo>
                    <a:lnTo>
                      <a:pt x="500" y="545"/>
                    </a:lnTo>
                    <a:cubicBezTo>
                      <a:pt x="500" y="559"/>
                      <a:pt x="486" y="589"/>
                      <a:pt x="471" y="589"/>
                    </a:cubicBezTo>
                    <a:cubicBezTo>
                      <a:pt x="73" y="589"/>
                      <a:pt x="73" y="589"/>
                      <a:pt x="73" y="589"/>
                    </a:cubicBezTo>
                    <a:cubicBezTo>
                      <a:pt x="59" y="589"/>
                      <a:pt x="29" y="559"/>
                      <a:pt x="29" y="545"/>
                    </a:cubicBezTo>
                    <a:cubicBezTo>
                      <a:pt x="29" y="147"/>
                      <a:pt x="29" y="147"/>
                      <a:pt x="29" y="147"/>
                    </a:cubicBezTo>
                    <a:cubicBezTo>
                      <a:pt x="29" y="133"/>
                      <a:pt x="59" y="118"/>
                      <a:pt x="73" y="118"/>
                    </a:cubicBezTo>
                    <a:cubicBezTo>
                      <a:pt x="132" y="118"/>
                      <a:pt x="132" y="118"/>
                      <a:pt x="132" y="118"/>
                    </a:cubicBezTo>
                    <a:cubicBezTo>
                      <a:pt x="132" y="192"/>
                      <a:pt x="132" y="192"/>
                      <a:pt x="132" y="192"/>
                    </a:cubicBezTo>
                    <a:cubicBezTo>
                      <a:pt x="412" y="192"/>
                      <a:pt x="412" y="192"/>
                      <a:pt x="412" y="192"/>
                    </a:cubicBezTo>
                    <a:cubicBezTo>
                      <a:pt x="412" y="118"/>
                      <a:pt x="412" y="118"/>
                      <a:pt x="412" y="118"/>
                    </a:cubicBezTo>
                    <a:cubicBezTo>
                      <a:pt x="471" y="118"/>
                      <a:pt x="471" y="118"/>
                      <a:pt x="471" y="118"/>
                    </a:cubicBezTo>
                    <a:cubicBezTo>
                      <a:pt x="486" y="118"/>
                      <a:pt x="500" y="133"/>
                      <a:pt x="500" y="147"/>
                    </a:cubicBezTo>
                    <a:lnTo>
                      <a:pt x="500" y="545"/>
                    </a:lnTo>
                    <a:close/>
                    <a:moveTo>
                      <a:pt x="412" y="265"/>
                    </a:moveTo>
                    <a:lnTo>
                      <a:pt x="412" y="265"/>
                    </a:lnTo>
                    <a:cubicBezTo>
                      <a:pt x="132" y="265"/>
                      <a:pt x="132" y="265"/>
                      <a:pt x="132" y="265"/>
                    </a:cubicBezTo>
                    <a:cubicBezTo>
                      <a:pt x="118" y="265"/>
                      <a:pt x="118" y="280"/>
                      <a:pt x="118" y="295"/>
                    </a:cubicBezTo>
                    <a:cubicBezTo>
                      <a:pt x="118" y="295"/>
                      <a:pt x="118" y="309"/>
                      <a:pt x="132" y="309"/>
                    </a:cubicBezTo>
                    <a:cubicBezTo>
                      <a:pt x="412" y="309"/>
                      <a:pt x="412" y="309"/>
                      <a:pt x="412" y="309"/>
                    </a:cubicBezTo>
                    <a:lnTo>
                      <a:pt x="427" y="295"/>
                    </a:lnTo>
                    <a:cubicBezTo>
                      <a:pt x="427" y="280"/>
                      <a:pt x="412" y="265"/>
                      <a:pt x="412" y="26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126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D47E35F-6D2F-2448-BDAA-AAE394C1E5BE}"/>
              </a:ext>
            </a:extLst>
          </p:cNvPr>
          <p:cNvGrpSpPr/>
          <p:nvPr/>
        </p:nvGrpSpPr>
        <p:grpSpPr>
          <a:xfrm>
            <a:off x="4030883" y="1698915"/>
            <a:ext cx="7638602" cy="4142554"/>
            <a:chOff x="1149436" y="1478384"/>
            <a:chExt cx="7754418" cy="248470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A67630-3DC6-470B-3F80-793D8FBB93B3}"/>
                </a:ext>
              </a:extLst>
            </p:cNvPr>
            <p:cNvSpPr/>
            <p:nvPr/>
          </p:nvSpPr>
          <p:spPr>
            <a:xfrm>
              <a:off x="1149436" y="1803425"/>
              <a:ext cx="836450" cy="197633"/>
            </a:xfrm>
            <a:prstGeom prst="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 panose="00020600040101010101"/>
                  <a:cs typeface="+mn-cs"/>
                </a:rPr>
                <a:t>浏览器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1FC6AE5-9AAE-56EF-C667-430491AB181A}"/>
                </a:ext>
              </a:extLst>
            </p:cNvPr>
            <p:cNvSpPr/>
            <p:nvPr/>
          </p:nvSpPr>
          <p:spPr>
            <a:xfrm>
              <a:off x="3064604" y="1803424"/>
              <a:ext cx="1257518" cy="198848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 panose="00020600040101010101"/>
                  <a:cs typeface="+mn-cs"/>
                </a:rPr>
                <a:t>前端服务器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5A1DCA0-BC69-1AC1-386F-E685445053A7}"/>
                </a:ext>
              </a:extLst>
            </p:cNvPr>
            <p:cNvSpPr/>
            <p:nvPr/>
          </p:nvSpPr>
          <p:spPr>
            <a:xfrm>
              <a:off x="5251813" y="1803424"/>
              <a:ext cx="1279411" cy="198848"/>
            </a:xfrm>
            <a:prstGeom prst="rect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 panose="00020600040101010101"/>
                  <a:cs typeface="+mn-cs"/>
                </a:rPr>
                <a:t>后端服务器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0851084-9B6D-CDF0-E111-1C05D2E63D13}"/>
                </a:ext>
              </a:extLst>
            </p:cNvPr>
            <p:cNvSpPr/>
            <p:nvPr/>
          </p:nvSpPr>
          <p:spPr>
            <a:xfrm>
              <a:off x="7476096" y="1803424"/>
              <a:ext cx="1427758" cy="198848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 panose="00020600040101010101"/>
                  <a:cs typeface="+mn-cs"/>
                </a:rPr>
                <a:t>数据库服务器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6E18C0E1-FB68-F7E7-4528-61D4E72119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8888" y="2001058"/>
              <a:ext cx="18975" cy="1962031"/>
            </a:xfrm>
            <a:prstGeom prst="line">
              <a:avLst/>
            </a:prstGeom>
            <a:noFill/>
            <a:ln w="19050" cap="flat" cmpd="sng" algn="ctr">
              <a:solidFill>
                <a:srgbClr val="4F81BD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ADA72E4-B2F9-E2A6-BF9C-2D68A24D00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6585" y="2002271"/>
              <a:ext cx="1" cy="1950335"/>
            </a:xfrm>
            <a:prstGeom prst="line">
              <a:avLst/>
            </a:prstGeom>
            <a:noFill/>
            <a:ln w="19050" cap="flat" cmpd="sng" algn="ctr">
              <a:solidFill>
                <a:srgbClr val="4F81BD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81E54FF-C891-E099-0651-428654867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0661" y="2002272"/>
              <a:ext cx="1" cy="1950335"/>
            </a:xfrm>
            <a:prstGeom prst="line">
              <a:avLst/>
            </a:prstGeom>
            <a:noFill/>
            <a:ln w="19050" cap="flat" cmpd="sng" algn="ctr">
              <a:solidFill>
                <a:srgbClr val="4F81BD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2A9AADB-9296-754F-2A1E-B4F243F54B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6897" y="2002272"/>
              <a:ext cx="1" cy="1950335"/>
            </a:xfrm>
            <a:prstGeom prst="line">
              <a:avLst/>
            </a:prstGeom>
            <a:noFill/>
            <a:ln w="19050" cap="flat" cmpd="sng" algn="ctr">
              <a:solidFill>
                <a:srgbClr val="4F81BD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44B70A90-7A4E-BCC7-2624-0D89C1E93298}"/>
                </a:ext>
              </a:extLst>
            </p:cNvPr>
            <p:cNvCxnSpPr>
              <a:cxnSpLocks/>
            </p:cNvCxnSpPr>
            <p:nvPr/>
          </p:nvCxnSpPr>
          <p:spPr>
            <a:xfrm>
              <a:off x="1562773" y="2303074"/>
              <a:ext cx="208109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/>
              </a:solidFill>
              <a:prstDash val="solid"/>
              <a:tailEnd type="triangle"/>
            </a:ln>
            <a:effectLst/>
          </p:spPr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C034DBC1-C265-C9C1-1C5D-337D7BC19E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4953" y="2507137"/>
              <a:ext cx="208109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/>
              </a:solidFill>
              <a:prstDash val="sysDash"/>
              <a:tailEnd type="triangle"/>
            </a:ln>
            <a:effectLst/>
          </p:spPr>
        </p:cxnSp>
        <p:sp>
          <p:nvSpPr>
            <p:cNvPr id="14" name="文本占位符 8">
              <a:extLst>
                <a:ext uri="{FF2B5EF4-FFF2-40B4-BE49-F238E27FC236}">
                  <a16:creationId xmlns:a16="http://schemas.microsoft.com/office/drawing/2014/main" id="{FDD647F7-22AC-FA82-AF90-CB80D2191BC6}"/>
                </a:ext>
              </a:extLst>
            </p:cNvPr>
            <p:cNvSpPr txBox="1">
              <a:spLocks/>
            </p:cNvSpPr>
            <p:nvPr/>
          </p:nvSpPr>
          <p:spPr>
            <a:xfrm>
              <a:off x="2322887" y="2101953"/>
              <a:ext cx="744737" cy="181617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lang="en-US" altLang="zh-CN" sz="16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72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ea"/>
                <a:buAutoNum type="circleNumDbPlain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阿里巴巴普惠体" panose="00020600040101010101" pitchFamily="18" charset="-122"/>
                </a:rPr>
                <a:t>请求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endParaRPr>
            </a:p>
          </p:txBody>
        </p:sp>
        <p:sp>
          <p:nvSpPr>
            <p:cNvPr id="15" name="文本占位符 8">
              <a:extLst>
                <a:ext uri="{FF2B5EF4-FFF2-40B4-BE49-F238E27FC236}">
                  <a16:creationId xmlns:a16="http://schemas.microsoft.com/office/drawing/2014/main" id="{713581EB-56A0-2F66-4382-D5FEFF724F46}"/>
                </a:ext>
              </a:extLst>
            </p:cNvPr>
            <p:cNvSpPr txBox="1">
              <a:spLocks/>
            </p:cNvSpPr>
            <p:nvPr/>
          </p:nvSpPr>
          <p:spPr>
            <a:xfrm>
              <a:off x="2356107" y="2450925"/>
              <a:ext cx="681154" cy="181703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lang="en-US" altLang="zh-CN" sz="16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72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ea"/>
                <a:buAutoNum type="circleNumDbPlain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阿里巴巴普惠体" panose="00020600040101010101" pitchFamily="18" charset="-122"/>
                </a:rPr>
                <a:t>响应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endParaRPr>
            </a:p>
          </p:txBody>
        </p:sp>
        <p:sp>
          <p:nvSpPr>
            <p:cNvPr id="16" name="users_94970">
              <a:extLst>
                <a:ext uri="{FF2B5EF4-FFF2-40B4-BE49-F238E27FC236}">
                  <a16:creationId xmlns:a16="http://schemas.microsoft.com/office/drawing/2014/main" id="{E6475356-60A2-E0BD-FF7E-47D48AE584D2}"/>
                </a:ext>
              </a:extLst>
            </p:cNvPr>
            <p:cNvSpPr/>
            <p:nvPr/>
          </p:nvSpPr>
          <p:spPr>
            <a:xfrm>
              <a:off x="1272447" y="1478384"/>
              <a:ext cx="424136" cy="242116"/>
            </a:xfrm>
            <a:custGeom>
              <a:avLst/>
              <a:gdLst>
                <a:gd name="connsiteX0" fmla="*/ 60025 w 605236"/>
                <a:gd name="connsiteY0" fmla="*/ 344571 h 595643"/>
                <a:gd name="connsiteX1" fmla="*/ 290527 w 605236"/>
                <a:gd name="connsiteY1" fmla="*/ 344571 h 595643"/>
                <a:gd name="connsiteX2" fmla="*/ 329370 w 605236"/>
                <a:gd name="connsiteY2" fmla="*/ 376465 h 595643"/>
                <a:gd name="connsiteX3" fmla="*/ 349814 w 605236"/>
                <a:gd name="connsiteY3" fmla="*/ 479931 h 595643"/>
                <a:gd name="connsiteX4" fmla="*/ 331031 w 605236"/>
                <a:gd name="connsiteY4" fmla="*/ 528793 h 595643"/>
                <a:gd name="connsiteX5" fmla="*/ 175276 w 605236"/>
                <a:gd name="connsiteY5" fmla="*/ 595643 h 595643"/>
                <a:gd name="connsiteX6" fmla="*/ 19393 w 605236"/>
                <a:gd name="connsiteY6" fmla="*/ 528793 h 595643"/>
                <a:gd name="connsiteX7" fmla="*/ 738 w 605236"/>
                <a:gd name="connsiteY7" fmla="*/ 479931 h 595643"/>
                <a:gd name="connsiteX8" fmla="*/ 21182 w 605236"/>
                <a:gd name="connsiteY8" fmla="*/ 376465 h 595643"/>
                <a:gd name="connsiteX9" fmla="*/ 60025 w 605236"/>
                <a:gd name="connsiteY9" fmla="*/ 344571 h 595643"/>
                <a:gd name="connsiteX10" fmla="*/ 357987 w 605236"/>
                <a:gd name="connsiteY10" fmla="*/ 252695 h 595643"/>
                <a:gd name="connsiteX11" fmla="*/ 553093 w 605236"/>
                <a:gd name="connsiteY11" fmla="*/ 252695 h 595643"/>
                <a:gd name="connsiteX12" fmla="*/ 587208 w 605236"/>
                <a:gd name="connsiteY12" fmla="*/ 280762 h 595643"/>
                <a:gd name="connsiteX13" fmla="*/ 604585 w 605236"/>
                <a:gd name="connsiteY13" fmla="*/ 368409 h 595643"/>
                <a:gd name="connsiteX14" fmla="*/ 588231 w 605236"/>
                <a:gd name="connsiteY14" fmla="*/ 411020 h 595643"/>
                <a:gd name="connsiteX15" fmla="*/ 455476 w 605236"/>
                <a:gd name="connsiteY15" fmla="*/ 467920 h 595643"/>
                <a:gd name="connsiteX16" fmla="*/ 402323 w 605236"/>
                <a:gd name="connsiteY16" fmla="*/ 455928 h 595643"/>
                <a:gd name="connsiteX17" fmla="*/ 388524 w 605236"/>
                <a:gd name="connsiteY17" fmla="*/ 440618 h 595643"/>
                <a:gd name="connsiteX18" fmla="*/ 388269 w 605236"/>
                <a:gd name="connsiteY18" fmla="*/ 439725 h 595643"/>
                <a:gd name="connsiteX19" fmla="*/ 371403 w 605236"/>
                <a:gd name="connsiteY19" fmla="*/ 354503 h 595643"/>
                <a:gd name="connsiteX20" fmla="*/ 334732 w 605236"/>
                <a:gd name="connsiteY20" fmla="*/ 308064 h 595643"/>
                <a:gd name="connsiteX21" fmla="*/ 322722 w 605236"/>
                <a:gd name="connsiteY21" fmla="*/ 290458 h 595643"/>
                <a:gd name="connsiteX22" fmla="*/ 322722 w 605236"/>
                <a:gd name="connsiteY22" fmla="*/ 289693 h 595643"/>
                <a:gd name="connsiteX23" fmla="*/ 324127 w 605236"/>
                <a:gd name="connsiteY23" fmla="*/ 280762 h 595643"/>
                <a:gd name="connsiteX24" fmla="*/ 357987 w 605236"/>
                <a:gd name="connsiteY24" fmla="*/ 252695 h 595643"/>
                <a:gd name="connsiteX25" fmla="*/ 175276 w 605236"/>
                <a:gd name="connsiteY25" fmla="*/ 50313 h 595643"/>
                <a:gd name="connsiteX26" fmla="*/ 303670 w 605236"/>
                <a:gd name="connsiteY26" fmla="*/ 178531 h 595643"/>
                <a:gd name="connsiteX27" fmla="*/ 175276 w 605236"/>
                <a:gd name="connsiteY27" fmla="*/ 306749 h 595643"/>
                <a:gd name="connsiteX28" fmla="*/ 46882 w 605236"/>
                <a:gd name="connsiteY28" fmla="*/ 178531 h 595643"/>
                <a:gd name="connsiteX29" fmla="*/ 175276 w 605236"/>
                <a:gd name="connsiteY29" fmla="*/ 50313 h 595643"/>
                <a:gd name="connsiteX30" fmla="*/ 455527 w 605236"/>
                <a:gd name="connsiteY30" fmla="*/ 0 h 595643"/>
                <a:gd name="connsiteX31" fmla="*/ 562928 w 605236"/>
                <a:gd name="connsiteY31" fmla="*/ 107260 h 595643"/>
                <a:gd name="connsiteX32" fmla="*/ 455527 w 605236"/>
                <a:gd name="connsiteY32" fmla="*/ 214520 h 595643"/>
                <a:gd name="connsiteX33" fmla="*/ 348126 w 605236"/>
                <a:gd name="connsiteY33" fmla="*/ 107260 h 595643"/>
                <a:gd name="connsiteX34" fmla="*/ 455527 w 605236"/>
                <a:gd name="connsiteY34" fmla="*/ 0 h 59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05236" h="595643">
                  <a:moveTo>
                    <a:pt x="60025" y="344571"/>
                  </a:moveTo>
                  <a:lnTo>
                    <a:pt x="290527" y="344571"/>
                  </a:lnTo>
                  <a:cubicBezTo>
                    <a:pt x="308671" y="344571"/>
                    <a:pt x="325793" y="358605"/>
                    <a:pt x="329370" y="376465"/>
                  </a:cubicBezTo>
                  <a:lnTo>
                    <a:pt x="349814" y="479931"/>
                  </a:lnTo>
                  <a:cubicBezTo>
                    <a:pt x="353136" y="496898"/>
                    <a:pt x="344959" y="518331"/>
                    <a:pt x="331031" y="528793"/>
                  </a:cubicBezTo>
                  <a:cubicBezTo>
                    <a:pt x="327454" y="531472"/>
                    <a:pt x="241079" y="595643"/>
                    <a:pt x="175276" y="595643"/>
                  </a:cubicBezTo>
                  <a:cubicBezTo>
                    <a:pt x="109473" y="595643"/>
                    <a:pt x="23098" y="531472"/>
                    <a:pt x="19393" y="528793"/>
                  </a:cubicBezTo>
                  <a:cubicBezTo>
                    <a:pt x="5593" y="518331"/>
                    <a:pt x="-2584" y="496898"/>
                    <a:pt x="738" y="479931"/>
                  </a:cubicBezTo>
                  <a:lnTo>
                    <a:pt x="21182" y="376465"/>
                  </a:lnTo>
                  <a:cubicBezTo>
                    <a:pt x="24759" y="358605"/>
                    <a:pt x="41753" y="344571"/>
                    <a:pt x="60025" y="344571"/>
                  </a:cubicBezTo>
                  <a:close/>
                  <a:moveTo>
                    <a:pt x="357987" y="252695"/>
                  </a:moveTo>
                  <a:lnTo>
                    <a:pt x="553093" y="252695"/>
                  </a:lnTo>
                  <a:cubicBezTo>
                    <a:pt x="569065" y="252695"/>
                    <a:pt x="584142" y="265070"/>
                    <a:pt x="587208" y="280762"/>
                  </a:cubicBezTo>
                  <a:lnTo>
                    <a:pt x="604585" y="368409"/>
                  </a:lnTo>
                  <a:cubicBezTo>
                    <a:pt x="607524" y="383208"/>
                    <a:pt x="600241" y="401834"/>
                    <a:pt x="588231" y="411020"/>
                  </a:cubicBezTo>
                  <a:cubicBezTo>
                    <a:pt x="585164" y="413316"/>
                    <a:pt x="511696" y="467920"/>
                    <a:pt x="455476" y="467920"/>
                  </a:cubicBezTo>
                  <a:cubicBezTo>
                    <a:pt x="440272" y="467920"/>
                    <a:pt x="422384" y="463838"/>
                    <a:pt x="402323" y="455928"/>
                  </a:cubicBezTo>
                  <a:cubicBezTo>
                    <a:pt x="395679" y="453249"/>
                    <a:pt x="390824" y="447890"/>
                    <a:pt x="388524" y="440618"/>
                  </a:cubicBezTo>
                  <a:lnTo>
                    <a:pt x="388269" y="439725"/>
                  </a:lnTo>
                  <a:lnTo>
                    <a:pt x="371403" y="354503"/>
                  </a:lnTo>
                  <a:cubicBezTo>
                    <a:pt x="367697" y="335621"/>
                    <a:pt x="354537" y="318653"/>
                    <a:pt x="334732" y="308064"/>
                  </a:cubicBezTo>
                  <a:cubicBezTo>
                    <a:pt x="322722" y="301685"/>
                    <a:pt x="322722" y="291607"/>
                    <a:pt x="322722" y="290458"/>
                  </a:cubicBezTo>
                  <a:lnTo>
                    <a:pt x="322722" y="289693"/>
                  </a:lnTo>
                  <a:lnTo>
                    <a:pt x="324127" y="280762"/>
                  </a:lnTo>
                  <a:cubicBezTo>
                    <a:pt x="327194" y="265070"/>
                    <a:pt x="341888" y="252695"/>
                    <a:pt x="357987" y="252695"/>
                  </a:cubicBezTo>
                  <a:close/>
                  <a:moveTo>
                    <a:pt x="175276" y="50313"/>
                  </a:moveTo>
                  <a:cubicBezTo>
                    <a:pt x="246186" y="50313"/>
                    <a:pt x="303670" y="107718"/>
                    <a:pt x="303670" y="178531"/>
                  </a:cubicBezTo>
                  <a:cubicBezTo>
                    <a:pt x="303670" y="249344"/>
                    <a:pt x="246186" y="306749"/>
                    <a:pt x="175276" y="306749"/>
                  </a:cubicBezTo>
                  <a:cubicBezTo>
                    <a:pt x="104366" y="306749"/>
                    <a:pt x="46882" y="249344"/>
                    <a:pt x="46882" y="178531"/>
                  </a:cubicBezTo>
                  <a:cubicBezTo>
                    <a:pt x="46882" y="107718"/>
                    <a:pt x="104366" y="50313"/>
                    <a:pt x="175276" y="50313"/>
                  </a:cubicBezTo>
                  <a:close/>
                  <a:moveTo>
                    <a:pt x="455527" y="0"/>
                  </a:moveTo>
                  <a:cubicBezTo>
                    <a:pt x="514843" y="0"/>
                    <a:pt x="562928" y="48022"/>
                    <a:pt x="562928" y="107260"/>
                  </a:cubicBezTo>
                  <a:cubicBezTo>
                    <a:pt x="562928" y="166498"/>
                    <a:pt x="514843" y="214520"/>
                    <a:pt x="455527" y="214520"/>
                  </a:cubicBezTo>
                  <a:cubicBezTo>
                    <a:pt x="396211" y="214520"/>
                    <a:pt x="348126" y="166498"/>
                    <a:pt x="348126" y="107260"/>
                  </a:cubicBezTo>
                  <a:cubicBezTo>
                    <a:pt x="348126" y="48022"/>
                    <a:pt x="396211" y="0"/>
                    <a:pt x="455527" y="0"/>
                  </a:cubicBezTo>
                  <a:close/>
                </a:path>
              </a:pathLst>
            </a:cu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E1FC71C3-9384-9592-0225-D36BC2AC5618}"/>
                </a:ext>
              </a:extLst>
            </p:cNvPr>
            <p:cNvSpPr/>
            <p:nvPr/>
          </p:nvSpPr>
          <p:spPr>
            <a:xfrm>
              <a:off x="3644050" y="2237691"/>
              <a:ext cx="147172" cy="410588"/>
            </a:xfrm>
            <a:prstGeom prst="roundRect">
              <a:avLst/>
            </a:prstGeom>
            <a:solidFill>
              <a:srgbClr val="F9F9F9"/>
            </a:solidFill>
            <a:ln w="19050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34C95333-A09C-A840-8BDB-4448FF49BB62}"/>
                </a:ext>
              </a:extLst>
            </p:cNvPr>
            <p:cNvCxnSpPr>
              <a:cxnSpLocks/>
            </p:cNvCxnSpPr>
            <p:nvPr/>
          </p:nvCxnSpPr>
          <p:spPr>
            <a:xfrm>
              <a:off x="1567997" y="2982219"/>
              <a:ext cx="426908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/>
              </a:solidFill>
              <a:prstDash val="solid"/>
              <a:tailEnd type="triangle"/>
            </a:ln>
            <a:effectLst/>
          </p:spPr>
        </p:cxn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3EA37356-1F7D-A8C6-0CB3-FE436680B63C}"/>
                </a:ext>
              </a:extLst>
            </p:cNvPr>
            <p:cNvSpPr/>
            <p:nvPr/>
          </p:nvSpPr>
          <p:spPr>
            <a:xfrm>
              <a:off x="5837077" y="2898871"/>
              <a:ext cx="140682" cy="813825"/>
            </a:xfrm>
            <a:prstGeom prst="roundRect">
              <a:avLst/>
            </a:prstGeom>
            <a:solidFill>
              <a:srgbClr val="F9F9F9"/>
            </a:solidFill>
            <a:ln w="19050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F4EC8499-B60C-5D44-8C33-1E34E6A95688}"/>
                </a:ext>
              </a:extLst>
            </p:cNvPr>
            <p:cNvSpPr/>
            <p:nvPr/>
          </p:nvSpPr>
          <p:spPr>
            <a:xfrm>
              <a:off x="8173315" y="3036023"/>
              <a:ext cx="140682" cy="541534"/>
            </a:xfrm>
            <a:prstGeom prst="roundRect">
              <a:avLst/>
            </a:prstGeom>
            <a:solidFill>
              <a:srgbClr val="F9F9F9"/>
            </a:solidFill>
            <a:ln w="19050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B64B8763-8AD7-37C8-B8A3-948940280727}"/>
                </a:ext>
              </a:extLst>
            </p:cNvPr>
            <p:cNvCxnSpPr>
              <a:cxnSpLocks/>
            </p:cNvCxnSpPr>
            <p:nvPr/>
          </p:nvCxnSpPr>
          <p:spPr>
            <a:xfrm>
              <a:off x="5977760" y="3134878"/>
              <a:ext cx="21955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/>
              </a:solidFill>
              <a:prstDash val="solid"/>
              <a:tailEnd type="triangle"/>
            </a:ln>
            <a:effectLst/>
          </p:spPr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CAEED2DB-ECCA-4134-58D9-7979657689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7760" y="3450619"/>
              <a:ext cx="21955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/>
              </a:solidFill>
              <a:prstDash val="sysDash"/>
              <a:tailEnd type="triangle"/>
            </a:ln>
            <a:effectLst/>
          </p:spPr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40643467-6960-9097-BEA8-BB8807575A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179" y="3583257"/>
              <a:ext cx="4255897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/>
              </a:solidFill>
              <a:prstDash val="sysDash"/>
              <a:tailEnd type="triangle"/>
            </a:ln>
            <a:effectLst/>
          </p:spPr>
        </p:cxnSp>
        <p:sp>
          <p:nvSpPr>
            <p:cNvPr id="24" name="文本占位符 8">
              <a:extLst>
                <a:ext uri="{FF2B5EF4-FFF2-40B4-BE49-F238E27FC236}">
                  <a16:creationId xmlns:a16="http://schemas.microsoft.com/office/drawing/2014/main" id="{C6CA73DF-CD01-9166-A582-6A8E4F5BA7AE}"/>
                </a:ext>
              </a:extLst>
            </p:cNvPr>
            <p:cNvSpPr txBox="1">
              <a:spLocks/>
            </p:cNvSpPr>
            <p:nvPr/>
          </p:nvSpPr>
          <p:spPr>
            <a:xfrm>
              <a:off x="6777464" y="2903833"/>
              <a:ext cx="843390" cy="181617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lang="en-US" altLang="zh-CN" sz="16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72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ea"/>
                <a:buAutoNum type="circleNumDbPlain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阿里巴巴普惠体" panose="00020600040101010101" pitchFamily="18" charset="-122"/>
                </a:rPr>
                <a:t>请求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endParaRPr>
            </a:p>
          </p:txBody>
        </p:sp>
        <p:sp>
          <p:nvSpPr>
            <p:cNvPr id="25" name="文本占位符 8">
              <a:extLst>
                <a:ext uri="{FF2B5EF4-FFF2-40B4-BE49-F238E27FC236}">
                  <a16:creationId xmlns:a16="http://schemas.microsoft.com/office/drawing/2014/main" id="{78AC81C5-4727-1ADB-76CB-9CA5752290EE}"/>
                </a:ext>
              </a:extLst>
            </p:cNvPr>
            <p:cNvSpPr txBox="1">
              <a:spLocks/>
            </p:cNvSpPr>
            <p:nvPr/>
          </p:nvSpPr>
          <p:spPr>
            <a:xfrm>
              <a:off x="6853234" y="3416577"/>
              <a:ext cx="902431" cy="181703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lang="en-US" altLang="zh-CN" sz="16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72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ea"/>
                <a:buAutoNum type="circleNumDbPlain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阿里巴巴普惠体" panose="00020600040101010101" pitchFamily="18" charset="-122"/>
                </a:rPr>
                <a:t>响应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endParaRPr>
            </a:p>
          </p:txBody>
        </p:sp>
        <p:sp>
          <p:nvSpPr>
            <p:cNvPr id="26" name="矩形: 对角圆角 25">
              <a:extLst>
                <a:ext uri="{FF2B5EF4-FFF2-40B4-BE49-F238E27FC236}">
                  <a16:creationId xmlns:a16="http://schemas.microsoft.com/office/drawing/2014/main" id="{9CA9762C-5325-6002-745E-0120C2D119D6}"/>
                </a:ext>
              </a:extLst>
            </p:cNvPr>
            <p:cNvSpPr/>
            <p:nvPr/>
          </p:nvSpPr>
          <p:spPr>
            <a:xfrm>
              <a:off x="3295059" y="1961029"/>
              <a:ext cx="899929" cy="181616"/>
            </a:xfrm>
            <a:prstGeom prst="round2DiagRect">
              <a:avLst/>
            </a:prstGeom>
            <a:gradFill flip="none" rotWithShape="1">
              <a:gsLst>
                <a:gs pos="0">
                  <a:srgbClr val="C0504D">
                    <a:lumMod val="60000"/>
                    <a:lumOff val="40000"/>
                    <a:tint val="66000"/>
                    <a:satMod val="160000"/>
                  </a:srgbClr>
                </a:gs>
                <a:gs pos="50000">
                  <a:srgbClr val="C0504D">
                    <a:lumMod val="60000"/>
                    <a:lumOff val="40000"/>
                    <a:tint val="44500"/>
                    <a:satMod val="160000"/>
                  </a:srgbClr>
                </a:gs>
                <a:gs pos="100000">
                  <a:srgbClr val="C0504D">
                    <a:lumMod val="60000"/>
                    <a:lumOff val="40000"/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rPr>
                <a:t>前端程序</a:t>
              </a:r>
            </a:p>
          </p:txBody>
        </p:sp>
        <p:sp>
          <p:nvSpPr>
            <p:cNvPr id="27" name="矩形: 对角圆角 26">
              <a:extLst>
                <a:ext uri="{FF2B5EF4-FFF2-40B4-BE49-F238E27FC236}">
                  <a16:creationId xmlns:a16="http://schemas.microsoft.com/office/drawing/2014/main" id="{DAECECA5-16A2-720D-4591-EF8BBAC48CF3}"/>
                </a:ext>
              </a:extLst>
            </p:cNvPr>
            <p:cNvSpPr/>
            <p:nvPr/>
          </p:nvSpPr>
          <p:spPr>
            <a:xfrm>
              <a:off x="5387983" y="1972014"/>
              <a:ext cx="1000449" cy="181616"/>
            </a:xfrm>
            <a:prstGeom prst="round2DiagRect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rPr>
                <a:t>Java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rPr>
                <a:t>程序</a:t>
              </a:r>
            </a:p>
          </p:txBody>
        </p:sp>
        <p:sp>
          <p:nvSpPr>
            <p:cNvPr id="28" name="文本占位符 8">
              <a:extLst>
                <a:ext uri="{FF2B5EF4-FFF2-40B4-BE49-F238E27FC236}">
                  <a16:creationId xmlns:a16="http://schemas.microsoft.com/office/drawing/2014/main" id="{F868D30A-244E-D293-FB65-6DA729E9B1C7}"/>
                </a:ext>
              </a:extLst>
            </p:cNvPr>
            <p:cNvSpPr txBox="1">
              <a:spLocks/>
            </p:cNvSpPr>
            <p:nvPr/>
          </p:nvSpPr>
          <p:spPr>
            <a:xfrm>
              <a:off x="2964618" y="2762466"/>
              <a:ext cx="753961" cy="181617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lang="en-US" altLang="zh-CN" sz="16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72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ea"/>
                <a:buAutoNum type="circleNumDbPlain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阿里巴巴普惠体" panose="00020600040101010101" pitchFamily="18" charset="-122"/>
                </a:rPr>
                <a:t>请求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endParaRPr>
            </a:p>
          </p:txBody>
        </p:sp>
        <p:sp>
          <p:nvSpPr>
            <p:cNvPr id="29" name="文本占位符 8">
              <a:extLst>
                <a:ext uri="{FF2B5EF4-FFF2-40B4-BE49-F238E27FC236}">
                  <a16:creationId xmlns:a16="http://schemas.microsoft.com/office/drawing/2014/main" id="{A6E84888-1148-9F8E-9806-1E74998662DF}"/>
                </a:ext>
              </a:extLst>
            </p:cNvPr>
            <p:cNvSpPr txBox="1">
              <a:spLocks/>
            </p:cNvSpPr>
            <p:nvPr/>
          </p:nvSpPr>
          <p:spPr>
            <a:xfrm>
              <a:off x="2945384" y="3530993"/>
              <a:ext cx="727043" cy="181703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lang="en-US" altLang="zh-CN" sz="16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72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ea"/>
                <a:buAutoNum type="circleNumDbPlain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阿里巴巴普惠体" panose="00020600040101010101" pitchFamily="18" charset="-122"/>
                </a:rPr>
                <a:t>响应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endParaRP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65FF2BB7-0B8B-2584-D759-0A23797409D7}"/>
                </a:ext>
              </a:extLst>
            </p:cNvPr>
            <p:cNvSpPr/>
            <p:nvPr/>
          </p:nvSpPr>
          <p:spPr>
            <a:xfrm>
              <a:off x="1415600" y="2101953"/>
              <a:ext cx="147171" cy="1727601"/>
            </a:xfrm>
            <a:prstGeom prst="roundRect">
              <a:avLst/>
            </a:prstGeom>
            <a:solidFill>
              <a:srgbClr val="F9F9F9"/>
            </a:solidFill>
            <a:ln w="19050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527EDC74-FA3C-BEC5-E3F6-78A5C3386D06}"/>
              </a:ext>
            </a:extLst>
          </p:cNvPr>
          <p:cNvSpPr/>
          <p:nvPr/>
        </p:nvSpPr>
        <p:spPr>
          <a:xfrm>
            <a:off x="3962395" y="1566025"/>
            <a:ext cx="7779792" cy="4618182"/>
          </a:xfrm>
          <a:prstGeom prst="roundRect">
            <a:avLst>
              <a:gd name="adj" fmla="val 2242"/>
            </a:avLst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76B633C9-C5E3-A5C5-1D60-92C7F706FB10}"/>
              </a:ext>
            </a:extLst>
          </p:cNvPr>
          <p:cNvSpPr/>
          <p:nvPr/>
        </p:nvSpPr>
        <p:spPr>
          <a:xfrm>
            <a:off x="8034338" y="1566024"/>
            <a:ext cx="3693159" cy="4618182"/>
          </a:xfrm>
          <a:prstGeom prst="roundRect">
            <a:avLst>
              <a:gd name="adj" fmla="val 1737"/>
            </a:avLst>
          </a:prstGeom>
          <a:solidFill>
            <a:srgbClr val="BA8CDC">
              <a:alpha val="14902"/>
            </a:srgbClr>
          </a:solidFill>
          <a:ln w="3175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2454C20B-A861-82CA-596A-502585682394}"/>
              </a:ext>
            </a:extLst>
          </p:cNvPr>
          <p:cNvSpPr/>
          <p:nvPr/>
        </p:nvSpPr>
        <p:spPr>
          <a:xfrm>
            <a:off x="5750730" y="1566025"/>
            <a:ext cx="1757337" cy="4618181"/>
          </a:xfrm>
          <a:prstGeom prst="roundRect">
            <a:avLst>
              <a:gd name="adj" fmla="val 2470"/>
            </a:avLst>
          </a:prstGeom>
          <a:solidFill>
            <a:srgbClr val="FFB2B1">
              <a:alpha val="14902"/>
            </a:srgbClr>
          </a:solidFill>
          <a:ln w="3175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1228081-52EF-B8E5-BB1A-7C9A5C38AC2A}"/>
              </a:ext>
            </a:extLst>
          </p:cNvPr>
          <p:cNvGrpSpPr/>
          <p:nvPr/>
        </p:nvGrpSpPr>
        <p:grpSpPr>
          <a:xfrm>
            <a:off x="837966" y="3248477"/>
            <a:ext cx="2787850" cy="3345737"/>
            <a:chOff x="831776" y="3221968"/>
            <a:chExt cx="2787850" cy="3345737"/>
          </a:xfrm>
        </p:grpSpPr>
        <p:sp>
          <p:nvSpPr>
            <p:cNvPr id="35" name="Rectangle 57">
              <a:extLst>
                <a:ext uri="{FF2B5EF4-FFF2-40B4-BE49-F238E27FC236}">
                  <a16:creationId xmlns:a16="http://schemas.microsoft.com/office/drawing/2014/main" id="{6B2615AA-C0AD-2C5F-33D5-05852F389207}"/>
                </a:ext>
              </a:extLst>
            </p:cNvPr>
            <p:cNvSpPr/>
            <p:nvPr/>
          </p:nvSpPr>
          <p:spPr>
            <a:xfrm>
              <a:off x="835666" y="3643841"/>
              <a:ext cx="2783960" cy="2923864"/>
            </a:xfrm>
            <a:prstGeom prst="rect">
              <a:avLst/>
            </a:prstGeom>
            <a:solidFill>
              <a:srgbClr val="F5EEFA"/>
            </a:solidFill>
            <a:ln w="3175" cap="flat" cmpd="sng" algn="ctr">
              <a:noFill/>
              <a:prstDash val="solid"/>
            </a:ln>
            <a:effectLst/>
          </p:spPr>
          <p:txBody>
            <a:bodyPr tIns="0" bIns="108000" rtlCol="0" anchor="t"/>
            <a:lstStyle/>
            <a:p>
              <a:pPr marL="171450" marR="0" lvl="0" indent="-1714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JSP</a:t>
              </a:r>
              <a:r>
                <a:rPr lang="zh-CN" altLang="en-US" sz="16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</a:t>
              </a:r>
              <a:r>
                <a:rPr lang="en-US" altLang="zh-CN" sz="16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Servlet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171450" marR="0" lvl="0" indent="-1714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Spring</a:t>
              </a:r>
            </a:p>
            <a:p>
              <a:pPr marL="576000" marR="0" lvl="0" indent="-2857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IoC</a:t>
              </a:r>
            </a:p>
            <a:p>
              <a:pPr marL="576000" marR="0" lvl="0" indent="-2857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en-US" altLang="zh-CN" sz="14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AOP</a:t>
              </a:r>
            </a:p>
            <a:p>
              <a:pPr marL="576000" marR="0" lvl="0" indent="-2857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持久化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171450" marR="0" lvl="0" indent="-1714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MySQL</a:t>
              </a:r>
            </a:p>
            <a:p>
              <a:pPr marL="171450" marR="0" lvl="0" indent="-1714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Mybatis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171450" marR="0" lvl="0" indent="-1714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lang="zh-CN" altLang="en-US" sz="16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网络协议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36" name="Group 1">
              <a:extLst>
                <a:ext uri="{FF2B5EF4-FFF2-40B4-BE49-F238E27FC236}">
                  <a16:creationId xmlns:a16="http://schemas.microsoft.com/office/drawing/2014/main" id="{39583B11-6381-83AB-6876-9C84063EA289}"/>
                </a:ext>
              </a:extLst>
            </p:cNvPr>
            <p:cNvGrpSpPr/>
            <p:nvPr/>
          </p:nvGrpSpPr>
          <p:grpSpPr>
            <a:xfrm>
              <a:off x="831776" y="3221968"/>
              <a:ext cx="2786451" cy="425470"/>
              <a:chOff x="1235982" y="2133600"/>
              <a:chExt cx="4717143" cy="623509"/>
            </a:xfrm>
          </p:grpSpPr>
          <p:sp>
            <p:nvSpPr>
              <p:cNvPr id="37" name="Rectangle 4">
                <a:extLst>
                  <a:ext uri="{FF2B5EF4-FFF2-40B4-BE49-F238E27FC236}">
                    <a16:creationId xmlns:a16="http://schemas.microsoft.com/office/drawing/2014/main" id="{294B6EF2-1747-9B21-0921-04D5EF0B4CB7}"/>
                  </a:ext>
                </a:extLst>
              </p:cNvPr>
              <p:cNvSpPr/>
              <p:nvPr/>
            </p:nvSpPr>
            <p:spPr>
              <a:xfrm>
                <a:off x="1235982" y="2133600"/>
                <a:ext cx="4717143" cy="584270"/>
              </a:xfrm>
              <a:prstGeom prst="rect">
                <a:avLst/>
              </a:prstGeom>
              <a:gradFill flip="none" rotWithShape="1">
                <a:gsLst>
                  <a:gs pos="0">
                    <a:srgbClr val="8064A2">
                      <a:lumMod val="67000"/>
                    </a:srgbClr>
                  </a:gs>
                  <a:gs pos="21000">
                    <a:srgbClr val="8064A2">
                      <a:lumMod val="97000"/>
                      <a:lumOff val="3000"/>
                    </a:srgbClr>
                  </a:gs>
                  <a:gs pos="100000">
                    <a:srgbClr val="8064A2">
                      <a:lumMod val="60000"/>
                      <a:lumOff val="4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88900" dist="38100" dir="5400000" sx="99000" sy="99000" algn="t" rotWithShape="0">
                  <a:prstClr val="black">
                    <a:alpha val="39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71" name="Rectangle 3">
                <a:extLst>
                  <a:ext uri="{FF2B5EF4-FFF2-40B4-BE49-F238E27FC236}">
                    <a16:creationId xmlns:a16="http://schemas.microsoft.com/office/drawing/2014/main" id="{186CDBFD-8203-EE60-55E9-1D918529B4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0579" y="2167568"/>
                <a:ext cx="4247950" cy="58954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后端</a:t>
                </a: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Web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开发</a:t>
                </a:r>
                <a:endPara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D2D921A2-FE83-7E78-492D-99E3AAA04216}"/>
              </a:ext>
            </a:extLst>
          </p:cNvPr>
          <p:cNvGrpSpPr/>
          <p:nvPr/>
        </p:nvGrpSpPr>
        <p:grpSpPr>
          <a:xfrm>
            <a:off x="836890" y="1677280"/>
            <a:ext cx="2788926" cy="1130647"/>
            <a:chOff x="837360" y="4764893"/>
            <a:chExt cx="2788926" cy="1130647"/>
          </a:xfrm>
        </p:grpSpPr>
        <p:sp>
          <p:nvSpPr>
            <p:cNvPr id="74" name="Rectangle 57">
              <a:extLst>
                <a:ext uri="{FF2B5EF4-FFF2-40B4-BE49-F238E27FC236}">
                  <a16:creationId xmlns:a16="http://schemas.microsoft.com/office/drawing/2014/main" id="{304F30CD-7F2D-8B60-9E47-0A6FA20FDD13}"/>
                </a:ext>
              </a:extLst>
            </p:cNvPr>
            <p:cNvSpPr/>
            <p:nvPr/>
          </p:nvSpPr>
          <p:spPr>
            <a:xfrm>
              <a:off x="837360" y="5180289"/>
              <a:ext cx="2783960" cy="715251"/>
            </a:xfrm>
            <a:prstGeom prst="rect">
              <a:avLst/>
            </a:prstGeom>
            <a:solidFill>
              <a:srgbClr val="FFF4F3"/>
            </a:solidFill>
            <a:ln w="3175" cap="flat" cmpd="sng" algn="ctr">
              <a:noFill/>
              <a:prstDash val="solid"/>
            </a:ln>
            <a:effectLst/>
          </p:spPr>
          <p:txBody>
            <a:bodyPr tIns="0" bIns="108000" rtlCol="0" anchor="ctr"/>
            <a:lstStyle/>
            <a:p>
              <a:pPr marL="171450" marR="0" lvl="0" indent="-1714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HTML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CSS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JavaScript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171450" marR="0" lvl="0" indent="-1714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Vue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Element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Nginx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5" name="Rectangle 4">
              <a:extLst>
                <a:ext uri="{FF2B5EF4-FFF2-40B4-BE49-F238E27FC236}">
                  <a16:creationId xmlns:a16="http://schemas.microsoft.com/office/drawing/2014/main" id="{01B3A60E-687E-6443-7526-B5AE004BA736}"/>
                </a:ext>
              </a:extLst>
            </p:cNvPr>
            <p:cNvSpPr/>
            <p:nvPr/>
          </p:nvSpPr>
          <p:spPr>
            <a:xfrm>
              <a:off x="839835" y="4764893"/>
              <a:ext cx="2786451" cy="372132"/>
            </a:xfrm>
            <a:prstGeom prst="rect">
              <a:avLst/>
            </a:prstGeom>
            <a:gradFill flip="none"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76" name="Rectangle 3">
              <a:extLst>
                <a:ext uri="{FF2B5EF4-FFF2-40B4-BE49-F238E27FC236}">
                  <a16:creationId xmlns:a16="http://schemas.microsoft.com/office/drawing/2014/main" id="{9B1E04FD-C5EC-CD7E-CA5B-0E9E2A007E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8413" y="4786528"/>
              <a:ext cx="2509295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前端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Web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开发</a:t>
              </a:r>
              <a:endPara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77" name="标题 4">
            <a:extLst>
              <a:ext uri="{FF2B5EF4-FFF2-40B4-BE49-F238E27FC236}">
                <a16:creationId xmlns:a16="http://schemas.microsoft.com/office/drawing/2014/main" id="{1396FD92-0ACB-2F70-73AC-B058675D781F}"/>
              </a:ext>
            </a:extLst>
          </p:cNvPr>
          <p:cNvSpPr txBox="1">
            <a:spLocks/>
          </p:cNvSpPr>
          <p:nvPr/>
        </p:nvSpPr>
        <p:spPr>
          <a:xfrm>
            <a:off x="592869" y="344570"/>
            <a:ext cx="625853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libaba PuHuiTi Medium" pitchFamily="18" charset="-122"/>
              </a:rPr>
              <a:t>前</a:t>
            </a:r>
            <a:r>
              <a:rPr lang="zh-CN" altLang="en-US" sz="4000" dirty="0">
                <a:solidFill>
                  <a:schemeClr val="tx1"/>
                </a:solidFill>
              </a:rPr>
              <a:t>言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libaba PuHuiTi Medium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6909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B6900425-2735-E783-1B87-FCDD6449F9F1}"/>
              </a:ext>
            </a:extLst>
          </p:cNvPr>
          <p:cNvSpPr txBox="1">
            <a:spLocks/>
          </p:cNvSpPr>
          <p:nvPr/>
        </p:nvSpPr>
        <p:spPr>
          <a:xfrm>
            <a:off x="238157" y="465193"/>
            <a:ext cx="53208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Alibaba PuHuiTi Medium" pitchFamily="18" charset="-122"/>
              </a:rPr>
              <a:t>MySQL</a:t>
            </a:r>
            <a:r>
              <a:rPr lang="zh-CN" altLang="en-US" sz="4000" dirty="0">
                <a:ea typeface="Alibaba PuHuiTi Medium" pitchFamily="18" charset="-122"/>
              </a:rPr>
              <a:t>概述</a:t>
            </a:r>
            <a:endParaRPr lang="en-US" altLang="zh-CN" sz="4000" dirty="0">
              <a:ea typeface="Alibaba PuHuiTi Medium" pitchFamily="18" charset="-122"/>
            </a:endParaRPr>
          </a:p>
        </p:txBody>
      </p:sp>
      <p:graphicFrame>
        <p:nvGraphicFramePr>
          <p:cNvPr id="3" name="表格 7">
            <a:extLst>
              <a:ext uri="{FF2B5EF4-FFF2-40B4-BE49-F238E27FC236}">
                <a16:creationId xmlns:a16="http://schemas.microsoft.com/office/drawing/2014/main" id="{39AB74D2-615B-7930-059B-0F79AE4DE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766129"/>
              </p:ext>
            </p:extLst>
          </p:nvPr>
        </p:nvGraphicFramePr>
        <p:xfrm>
          <a:off x="1007291" y="2195519"/>
          <a:ext cx="10531566" cy="1838546"/>
        </p:xfrm>
        <a:graphic>
          <a:graphicData uri="http://schemas.openxmlformats.org/drawingml/2006/table">
            <a:tbl>
              <a:tblPr firstRow="1" bandRow="1"/>
              <a:tblGrid>
                <a:gridCol w="1288831">
                  <a:extLst>
                    <a:ext uri="{9D8B030D-6E8A-4147-A177-3AD203B41FA5}">
                      <a16:colId xmlns:a16="http://schemas.microsoft.com/office/drawing/2014/main" val="4153382047"/>
                    </a:ext>
                  </a:extLst>
                </a:gridCol>
                <a:gridCol w="3057913">
                  <a:extLst>
                    <a:ext uri="{9D8B030D-6E8A-4147-A177-3AD203B41FA5}">
                      <a16:colId xmlns:a16="http://schemas.microsoft.com/office/drawing/2014/main" val="2525972579"/>
                    </a:ext>
                  </a:extLst>
                </a:gridCol>
                <a:gridCol w="6184822">
                  <a:extLst>
                    <a:ext uri="{9D8B030D-6E8A-4147-A177-3AD203B41FA5}">
                      <a16:colId xmlns:a16="http://schemas.microsoft.com/office/drawing/2014/main" val="1702324220"/>
                    </a:ext>
                  </a:extLst>
                </a:gridCol>
              </a:tblGrid>
              <a:tr h="3927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分类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全称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660018"/>
                  </a:ext>
                </a:extLst>
              </a:tr>
              <a:tr h="342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DDL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Data Definition Language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数据定义语言，用来定义数据库对象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数据库，表，字段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245220"/>
                  </a:ext>
                </a:extLst>
              </a:tr>
              <a:tr h="3625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DML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Data Manipulation Language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数据操作语言，用来对数据库表中的数据进行增删改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506394"/>
                  </a:ext>
                </a:extLst>
              </a:tr>
              <a:tr h="3327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DQL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Data Query Language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数据查询语言，用来查询数据库中表的记录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724497"/>
                  </a:ext>
                </a:extLst>
              </a:tr>
              <a:tr h="4052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DCL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Data Control Language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数据控制语言，用来创建数据库用户、控制数据库的访问权限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588061"/>
                  </a:ext>
                </a:extLst>
              </a:tr>
            </a:tbl>
          </a:graphicData>
        </a:graphic>
      </p:graphicFrame>
      <p:sp>
        <p:nvSpPr>
          <p:cNvPr id="4" name="文本占位符 18">
            <a:extLst>
              <a:ext uri="{FF2B5EF4-FFF2-40B4-BE49-F238E27FC236}">
                <a16:creationId xmlns:a16="http://schemas.microsoft.com/office/drawing/2014/main" id="{69788926-BC87-6CE7-E3BB-4ACDA99CA0C5}"/>
              </a:ext>
            </a:extLst>
          </p:cNvPr>
          <p:cNvSpPr txBox="1">
            <a:spLocks/>
          </p:cNvSpPr>
          <p:nvPr/>
        </p:nvSpPr>
        <p:spPr>
          <a:xfrm>
            <a:off x="923674" y="1528177"/>
            <a:ext cx="10698800" cy="47083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SQL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阿里巴巴普惠体" panose="00020600040101010101" pitchFamily="18" charset="-122"/>
              </a:rPr>
              <a:t>语句通常被分为四大类：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3652135-8BDF-66A1-BE9D-6B378664F58B}"/>
              </a:ext>
            </a:extLst>
          </p:cNvPr>
          <p:cNvGrpSpPr/>
          <p:nvPr/>
        </p:nvGrpSpPr>
        <p:grpSpPr>
          <a:xfrm>
            <a:off x="1697156" y="4059656"/>
            <a:ext cx="8705088" cy="2720233"/>
            <a:chOff x="1472185" y="3976758"/>
            <a:chExt cx="8705088" cy="272023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59274ED-3C96-DD9F-160B-F33EE8B1C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9999" y="4675021"/>
              <a:ext cx="2130619" cy="61967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111AE45-92E5-F183-82FD-6FA98EB7A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9999" y="4017218"/>
              <a:ext cx="2130619" cy="604842"/>
            </a:xfrm>
            <a:prstGeom prst="rect">
              <a:avLst/>
            </a:prstGeom>
          </p:spPr>
        </p:pic>
        <p:sp>
          <p:nvSpPr>
            <p:cNvPr id="8" name="右箭头 30">
              <a:extLst>
                <a:ext uri="{FF2B5EF4-FFF2-40B4-BE49-F238E27FC236}">
                  <a16:creationId xmlns:a16="http://schemas.microsoft.com/office/drawing/2014/main" id="{62094470-3879-8A42-E89A-1EAB1E42402B}"/>
                </a:ext>
              </a:extLst>
            </p:cNvPr>
            <p:cNvSpPr/>
            <p:nvPr/>
          </p:nvSpPr>
          <p:spPr>
            <a:xfrm>
              <a:off x="2670728" y="5191808"/>
              <a:ext cx="862813" cy="225041"/>
            </a:xfrm>
            <a:prstGeom prst="rightArrow">
              <a:avLst>
                <a:gd name="adj1" fmla="val 50000"/>
                <a:gd name="adj2" fmla="val 171827"/>
              </a:avLst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70CE753-475D-CC34-725B-ACBB8B133CB1}"/>
                </a:ext>
              </a:extLst>
            </p:cNvPr>
            <p:cNvSpPr/>
            <p:nvPr/>
          </p:nvSpPr>
          <p:spPr>
            <a:xfrm>
              <a:off x="7281611" y="4146808"/>
              <a:ext cx="2080189" cy="159107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solidFill>
                    <a:srgbClr val="FF0000"/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659ED442-63F6-7E70-A8B8-6D8C4D861287}"/>
                </a:ext>
              </a:extLst>
            </p:cNvPr>
            <p:cNvSpPr/>
            <p:nvPr/>
          </p:nvSpPr>
          <p:spPr>
            <a:xfrm rot="19918901">
              <a:off x="4934781" y="4671213"/>
              <a:ext cx="788121" cy="203913"/>
            </a:xfrm>
            <a:prstGeom prst="rightArrow">
              <a:avLst>
                <a:gd name="adj1" fmla="val 50000"/>
                <a:gd name="adj2" fmla="val 122795"/>
              </a:avLst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A466F843-BED4-C562-9C93-BF2D8F8AFFBB}"/>
                </a:ext>
              </a:extLst>
            </p:cNvPr>
            <p:cNvSpPr/>
            <p:nvPr/>
          </p:nvSpPr>
          <p:spPr>
            <a:xfrm rot="1433673">
              <a:off x="4928132" y="5689852"/>
              <a:ext cx="788121" cy="203913"/>
            </a:xfrm>
            <a:prstGeom prst="rightArrow">
              <a:avLst>
                <a:gd name="adj1" fmla="val 50000"/>
                <a:gd name="adj2" fmla="val 122795"/>
              </a:avLst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E6503AD7-F3FD-F076-9EA9-79C0E0AE3426}"/>
                </a:ext>
              </a:extLst>
            </p:cNvPr>
            <p:cNvSpPr/>
            <p:nvPr/>
          </p:nvSpPr>
          <p:spPr>
            <a:xfrm rot="19483226">
              <a:off x="6567426" y="4344804"/>
              <a:ext cx="659671" cy="174830"/>
            </a:xfrm>
            <a:prstGeom prst="rightArrow">
              <a:avLst>
                <a:gd name="adj1" fmla="val 50000"/>
                <a:gd name="adj2" fmla="val 170119"/>
              </a:avLst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B8475D77-5AFB-3BAF-3030-8BD165325E7B}"/>
                </a:ext>
              </a:extLst>
            </p:cNvPr>
            <p:cNvSpPr/>
            <p:nvPr/>
          </p:nvSpPr>
          <p:spPr>
            <a:xfrm rot="2235078">
              <a:off x="6567231" y="4793537"/>
              <a:ext cx="659671" cy="174830"/>
            </a:xfrm>
            <a:prstGeom prst="rightArrow">
              <a:avLst>
                <a:gd name="adj1" fmla="val 50000"/>
                <a:gd name="adj2" fmla="val 170119"/>
              </a:avLst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370D4D0-D45E-EC65-D96B-7802D461AB40}"/>
                </a:ext>
              </a:extLst>
            </p:cNvPr>
            <p:cNvSpPr txBox="1"/>
            <p:nvPr/>
          </p:nvSpPr>
          <p:spPr>
            <a:xfrm>
              <a:off x="2636926" y="4946746"/>
              <a:ext cx="6421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黑体"/>
                </a:rPr>
                <a:t>SQL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黑体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44B1A72-136E-3E85-9A35-A39252E29341}"/>
                </a:ext>
              </a:extLst>
            </p:cNvPr>
            <p:cNvGrpSpPr/>
            <p:nvPr/>
          </p:nvGrpSpPr>
          <p:grpSpPr>
            <a:xfrm>
              <a:off x="5748156" y="4288855"/>
              <a:ext cx="717611" cy="701546"/>
              <a:chOff x="8442984" y="4449628"/>
              <a:chExt cx="1114253" cy="1203826"/>
            </a:xfrm>
          </p:grpSpPr>
          <p:sp>
            <p:nvSpPr>
              <p:cNvPr id="37" name="流程图: 磁盘 36">
                <a:extLst>
                  <a:ext uri="{FF2B5EF4-FFF2-40B4-BE49-F238E27FC236}">
                    <a16:creationId xmlns:a16="http://schemas.microsoft.com/office/drawing/2014/main" id="{54AB9165-1AF3-B2FC-76BE-7B975F8DD83E}"/>
                  </a:ext>
                </a:extLst>
              </p:cNvPr>
              <p:cNvSpPr/>
              <p:nvPr/>
            </p:nvSpPr>
            <p:spPr>
              <a:xfrm>
                <a:off x="8442984" y="5139549"/>
                <a:ext cx="1114253" cy="513905"/>
              </a:xfrm>
              <a:prstGeom prst="flowChartMagneticDisk">
                <a:avLst/>
              </a:prstGeom>
              <a:solidFill>
                <a:sysClr val="window" lastClr="FFFFFF">
                  <a:lumMod val="65000"/>
                </a:sysClr>
              </a:solidFill>
              <a:ln w="63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38" name="!!流程图: 数据库">
                <a:extLst>
                  <a:ext uri="{FF2B5EF4-FFF2-40B4-BE49-F238E27FC236}">
                    <a16:creationId xmlns:a16="http://schemas.microsoft.com/office/drawing/2014/main" id="{2326991A-F0F0-C981-4FD9-31CD983B4F54}"/>
                  </a:ext>
                </a:extLst>
              </p:cNvPr>
              <p:cNvSpPr/>
              <p:nvPr/>
            </p:nvSpPr>
            <p:spPr>
              <a:xfrm>
                <a:off x="8442984" y="4796143"/>
                <a:ext cx="1114253" cy="513905"/>
              </a:xfrm>
              <a:prstGeom prst="flowChartMagneticDisk">
                <a:avLst/>
              </a:prstGeom>
              <a:solidFill>
                <a:sysClr val="window" lastClr="FFFFFF">
                  <a:lumMod val="65000"/>
                </a:sysClr>
              </a:solidFill>
              <a:ln w="63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数据库</a:t>
                </a:r>
                <a:r>
                  <a:rPr kumimoji="0" lang="en-US" altLang="zh-CN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</a:t>
                </a:r>
                <a:endPara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39" name="流程图: 磁盘 38">
                <a:extLst>
                  <a:ext uri="{FF2B5EF4-FFF2-40B4-BE49-F238E27FC236}">
                    <a16:creationId xmlns:a16="http://schemas.microsoft.com/office/drawing/2014/main" id="{052963A2-D092-7F7D-7AD2-DC02E64D78E3}"/>
                  </a:ext>
                </a:extLst>
              </p:cNvPr>
              <p:cNvSpPr/>
              <p:nvPr/>
            </p:nvSpPr>
            <p:spPr>
              <a:xfrm>
                <a:off x="8442984" y="4449628"/>
                <a:ext cx="1114253" cy="513905"/>
              </a:xfrm>
              <a:prstGeom prst="flowChartMagneticDisk">
                <a:avLst/>
              </a:prstGeom>
              <a:solidFill>
                <a:sysClr val="window" lastClr="FFFFFF">
                  <a:lumMod val="65000"/>
                </a:sysClr>
              </a:solidFill>
              <a:ln w="63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49A3A7D-A51E-AD5D-367E-A5F1A21B9517}"/>
                </a:ext>
              </a:extLst>
            </p:cNvPr>
            <p:cNvGrpSpPr/>
            <p:nvPr/>
          </p:nvGrpSpPr>
          <p:grpSpPr>
            <a:xfrm>
              <a:off x="5729228" y="5578501"/>
              <a:ext cx="717611" cy="701546"/>
              <a:chOff x="8442984" y="4449628"/>
              <a:chExt cx="1114253" cy="1203826"/>
            </a:xfrm>
          </p:grpSpPr>
          <p:sp>
            <p:nvSpPr>
              <p:cNvPr id="34" name="流程图: 磁盘 33">
                <a:extLst>
                  <a:ext uri="{FF2B5EF4-FFF2-40B4-BE49-F238E27FC236}">
                    <a16:creationId xmlns:a16="http://schemas.microsoft.com/office/drawing/2014/main" id="{23B7A7B3-8502-D415-C472-28C2BB732580}"/>
                  </a:ext>
                </a:extLst>
              </p:cNvPr>
              <p:cNvSpPr/>
              <p:nvPr/>
            </p:nvSpPr>
            <p:spPr>
              <a:xfrm>
                <a:off x="8442984" y="5139549"/>
                <a:ext cx="1114253" cy="513905"/>
              </a:xfrm>
              <a:prstGeom prst="flowChartMagneticDisk">
                <a:avLst/>
              </a:prstGeom>
              <a:solidFill>
                <a:sysClr val="window" lastClr="FFFFFF">
                  <a:lumMod val="65000"/>
                </a:sysClr>
              </a:solidFill>
              <a:ln w="63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35" name="!!流程图: 数据库">
                <a:extLst>
                  <a:ext uri="{FF2B5EF4-FFF2-40B4-BE49-F238E27FC236}">
                    <a16:creationId xmlns:a16="http://schemas.microsoft.com/office/drawing/2014/main" id="{772D0290-31EC-B65B-AC6C-B14BAC2E8A28}"/>
                  </a:ext>
                </a:extLst>
              </p:cNvPr>
              <p:cNvSpPr/>
              <p:nvPr/>
            </p:nvSpPr>
            <p:spPr>
              <a:xfrm>
                <a:off x="8442984" y="4796143"/>
                <a:ext cx="1114253" cy="513905"/>
              </a:xfrm>
              <a:prstGeom prst="flowChartMagneticDisk">
                <a:avLst/>
              </a:prstGeom>
              <a:solidFill>
                <a:sysClr val="window" lastClr="FFFFFF">
                  <a:lumMod val="65000"/>
                </a:sysClr>
              </a:solidFill>
              <a:ln w="63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数据库</a:t>
                </a:r>
                <a:r>
                  <a:rPr kumimoji="0" lang="en-US" altLang="zh-CN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</a:t>
                </a:r>
                <a:endPara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36" name="流程图: 磁盘 35">
                <a:extLst>
                  <a:ext uri="{FF2B5EF4-FFF2-40B4-BE49-F238E27FC236}">
                    <a16:creationId xmlns:a16="http://schemas.microsoft.com/office/drawing/2014/main" id="{CF5A1427-60B7-4AC6-7999-B827704F9033}"/>
                  </a:ext>
                </a:extLst>
              </p:cNvPr>
              <p:cNvSpPr/>
              <p:nvPr/>
            </p:nvSpPr>
            <p:spPr>
              <a:xfrm>
                <a:off x="8442984" y="4449628"/>
                <a:ext cx="1114253" cy="513905"/>
              </a:xfrm>
              <a:prstGeom prst="flowChartMagneticDisk">
                <a:avLst/>
              </a:prstGeom>
              <a:solidFill>
                <a:sysClr val="window" lastClr="FFFFFF">
                  <a:lumMod val="65000"/>
                </a:sysClr>
              </a:solidFill>
              <a:ln w="63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380340E-25C7-C462-5460-6AD5EAC435A3}"/>
                </a:ext>
              </a:extLst>
            </p:cNvPr>
            <p:cNvGrpSpPr/>
            <p:nvPr/>
          </p:nvGrpSpPr>
          <p:grpSpPr>
            <a:xfrm>
              <a:off x="3681329" y="3976758"/>
              <a:ext cx="6495944" cy="2720233"/>
              <a:chOff x="3282696" y="2095037"/>
              <a:chExt cx="7927837" cy="3758012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592AF325-8E3E-0975-4553-A43F65BCAE6E}"/>
                  </a:ext>
                </a:extLst>
              </p:cNvPr>
              <p:cNvGrpSpPr/>
              <p:nvPr/>
            </p:nvGrpSpPr>
            <p:grpSpPr>
              <a:xfrm>
                <a:off x="3282696" y="2095037"/>
                <a:ext cx="7927837" cy="3758012"/>
                <a:chOff x="3282696" y="2095037"/>
                <a:chExt cx="7927837" cy="3758012"/>
              </a:xfrm>
            </p:grpSpPr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ACADC2F4-7292-B183-218C-9EB107A8B650}"/>
                    </a:ext>
                  </a:extLst>
                </p:cNvPr>
                <p:cNvSpPr txBox="1"/>
                <p:nvPr/>
              </p:nvSpPr>
              <p:spPr>
                <a:xfrm>
                  <a:off x="3424720" y="4743319"/>
                  <a:ext cx="1003999" cy="4677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ea typeface="阿里巴巴普惠体" panose="00020600040101010101" pitchFamily="18" charset="-122"/>
                    </a:rPr>
                    <a:t>DBMS</a:t>
                  </a:r>
                  <a:endPara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阿里巴巴普惠体" panose="00020600040101010101" pitchFamily="18" charset="-122"/>
                  </a:endParaRPr>
                </a:p>
              </p:txBody>
            </p:sp>
            <p:sp>
              <p:nvSpPr>
                <p:cNvPr id="30" name="圆角矩形 29">
                  <a:extLst>
                    <a:ext uri="{FF2B5EF4-FFF2-40B4-BE49-F238E27FC236}">
                      <a16:creationId xmlns:a16="http://schemas.microsoft.com/office/drawing/2014/main" id="{02C33BF8-B510-795D-A60C-05065E8F68C2}"/>
                    </a:ext>
                  </a:extLst>
                </p:cNvPr>
                <p:cNvSpPr/>
                <p:nvPr/>
              </p:nvSpPr>
              <p:spPr>
                <a:xfrm>
                  <a:off x="3282696" y="2095037"/>
                  <a:ext cx="7927837" cy="3303107"/>
                </a:xfrm>
                <a:prstGeom prst="roundRect">
                  <a:avLst>
                    <a:gd name="adj" fmla="val 3819"/>
                  </a:avLst>
                </a:prstGeom>
                <a:noFill/>
                <a:ln w="3175" cap="flat" cmpd="sng" algn="ctr">
                  <a:solidFill>
                    <a:sysClr val="window" lastClr="FFFFFF">
                      <a:lumMod val="50000"/>
                    </a:sysClr>
                  </a:solidFill>
                  <a:prstDash val="dash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黑体"/>
                    <a:cs typeface="+mn-cs"/>
                  </a:endParaRPr>
                </a:p>
              </p:txBody>
            </p:sp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id="{6A0E355A-6861-7E84-08D2-15EA1447231F}"/>
                    </a:ext>
                  </a:extLst>
                </p:cNvPr>
                <p:cNvGrpSpPr/>
                <p:nvPr/>
              </p:nvGrpSpPr>
              <p:grpSpPr>
                <a:xfrm>
                  <a:off x="6770181" y="5418468"/>
                  <a:ext cx="1848749" cy="434581"/>
                  <a:chOff x="6770181" y="5665356"/>
                  <a:chExt cx="1848749" cy="434581"/>
                </a:xfrm>
              </p:grpSpPr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5323C4CF-6CFE-8C57-AF60-02F513171304}"/>
                      </a:ext>
                    </a:extLst>
                  </p:cNvPr>
                  <p:cNvSpPr txBox="1"/>
                  <p:nvPr/>
                </p:nvSpPr>
                <p:spPr>
                  <a:xfrm>
                    <a:off x="7273569" y="5738522"/>
                    <a:ext cx="1345361" cy="3614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zh-CN"/>
                    </a:defPPr>
                    <a:lvl1pPr fontAlgn="auto">
                      <a:spcBef>
                        <a:spcPts val="0"/>
                      </a:spcBef>
                      <a:spcAft>
                        <a:spcPts val="0"/>
                      </a:spcAft>
                      <a:defRPr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defRPr>
                    </a:lvl1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ea typeface="阿里巴巴普惠体" panose="00020600040101010101" pitchFamily="18" charset="-122"/>
                      </a:rPr>
                      <a:t>数据库服务器</a:t>
                    </a:r>
                  </a:p>
                </p:txBody>
              </p:sp>
              <p:pic>
                <p:nvPicPr>
                  <p:cNvPr id="33" name="图片 32">
                    <a:extLst>
                      <a:ext uri="{FF2B5EF4-FFF2-40B4-BE49-F238E27FC236}">
                        <a16:creationId xmlns:a16="http://schemas.microsoft.com/office/drawing/2014/main" id="{B9082432-3290-09C8-B24B-12F3FC9A3C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770181" y="5665356"/>
                    <a:ext cx="576541" cy="362321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8" name="图形 27" descr="齿轮 纯色填充">
                <a:extLst>
                  <a:ext uri="{FF2B5EF4-FFF2-40B4-BE49-F238E27FC236}">
                    <a16:creationId xmlns:a16="http://schemas.microsoft.com/office/drawing/2014/main" id="{C3A1DB6F-AA03-1C96-5EC8-D1E5074C4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314985" y="3218916"/>
                <a:ext cx="1481456" cy="1481456"/>
              </a:xfrm>
              <a:prstGeom prst="rect">
                <a:avLst/>
              </a:prstGeom>
            </p:spPr>
          </p:pic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F32C5C5-2F28-350C-4D6A-6D59A9866EF4}"/>
                </a:ext>
              </a:extLst>
            </p:cNvPr>
            <p:cNvGrpSpPr/>
            <p:nvPr/>
          </p:nvGrpSpPr>
          <p:grpSpPr>
            <a:xfrm>
              <a:off x="1472185" y="4525357"/>
              <a:ext cx="1010015" cy="1958121"/>
              <a:chOff x="832104" y="2852929"/>
              <a:chExt cx="1232652" cy="2705152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3C99D265-3530-F6CF-C6C2-054AC042CE75}"/>
                  </a:ext>
                </a:extLst>
              </p:cNvPr>
              <p:cNvGrpSpPr/>
              <p:nvPr/>
            </p:nvGrpSpPr>
            <p:grpSpPr>
              <a:xfrm>
                <a:off x="832104" y="2852929"/>
                <a:ext cx="1232652" cy="2705152"/>
                <a:chOff x="832104" y="3099817"/>
                <a:chExt cx="1232652" cy="2705152"/>
              </a:xfrm>
            </p:grpSpPr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6299274C-7FAD-364A-01BC-D5CFD99F2FA4}"/>
                    </a:ext>
                  </a:extLst>
                </p:cNvPr>
                <p:cNvSpPr txBox="1"/>
                <p:nvPr/>
              </p:nvSpPr>
              <p:spPr>
                <a:xfrm>
                  <a:off x="1081839" y="5337255"/>
                  <a:ext cx="976611" cy="4677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ea typeface="阿里巴巴普惠体" panose="00020600040101010101" pitchFamily="18" charset="-122"/>
                    </a:rPr>
                    <a:t>客户端</a:t>
                  </a:r>
                </a:p>
              </p:txBody>
            </p:sp>
            <p:sp>
              <p:nvSpPr>
                <p:cNvPr id="26" name="圆角矩形 32">
                  <a:extLst>
                    <a:ext uri="{FF2B5EF4-FFF2-40B4-BE49-F238E27FC236}">
                      <a16:creationId xmlns:a16="http://schemas.microsoft.com/office/drawing/2014/main" id="{EA622F05-BE1A-AB6D-EC73-DC87B3061A0C}"/>
                    </a:ext>
                  </a:extLst>
                </p:cNvPr>
                <p:cNvSpPr/>
                <p:nvPr/>
              </p:nvSpPr>
              <p:spPr>
                <a:xfrm>
                  <a:off x="832104" y="3099817"/>
                  <a:ext cx="1232652" cy="2148509"/>
                </a:xfrm>
                <a:prstGeom prst="roundRect">
                  <a:avLst>
                    <a:gd name="adj" fmla="val 3819"/>
                  </a:avLst>
                </a:prstGeom>
                <a:noFill/>
                <a:ln w="3175" cap="flat" cmpd="sng" algn="ctr">
                  <a:solidFill>
                    <a:sysClr val="window" lastClr="FFFFFF">
                      <a:lumMod val="50000"/>
                    </a:sysClr>
                  </a:solidFill>
                  <a:prstDash val="dash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黑体"/>
                    <a:cs typeface="+mn-cs"/>
                  </a:endParaRPr>
                </a:p>
              </p:txBody>
            </p:sp>
          </p:grpSp>
          <p:pic>
            <p:nvPicPr>
              <p:cNvPr id="23" name="图形 22" descr="便携式计算机 纯色填充">
                <a:extLst>
                  <a:ext uri="{FF2B5EF4-FFF2-40B4-BE49-F238E27FC236}">
                    <a16:creationId xmlns:a16="http://schemas.microsoft.com/office/drawing/2014/main" id="{40DE6BC2-BD41-5E23-8000-2EABA64DE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81467" y="29649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图形 23" descr="便携式计算机 纯色填充">
                <a:extLst>
                  <a:ext uri="{FF2B5EF4-FFF2-40B4-BE49-F238E27FC236}">
                    <a16:creationId xmlns:a16="http://schemas.microsoft.com/office/drawing/2014/main" id="{5F70835F-1F59-39DE-4679-A961963E1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81467" y="398317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5978639-A25C-B3B8-A090-167DCF17F0C4}"/>
                </a:ext>
              </a:extLst>
            </p:cNvPr>
            <p:cNvSpPr txBox="1"/>
            <p:nvPr/>
          </p:nvSpPr>
          <p:spPr>
            <a:xfrm>
              <a:off x="9361801" y="4242909"/>
              <a:ext cx="510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18C0FFA-444E-30CE-C7CD-924B267A976A}"/>
                </a:ext>
              </a:extLst>
            </p:cNvPr>
            <p:cNvSpPr txBox="1"/>
            <p:nvPr/>
          </p:nvSpPr>
          <p:spPr>
            <a:xfrm>
              <a:off x="9361801" y="4969024"/>
              <a:ext cx="332572" cy="189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</a:t>
              </a:r>
              <a:r>
                <a:rPr kumimoji="0" lang="en-US" altLang="zh-CN" sz="105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2073FB1-72C2-77CF-308F-A646C82CBD8D}"/>
              </a:ext>
            </a:extLst>
          </p:cNvPr>
          <p:cNvSpPr txBox="1"/>
          <p:nvPr/>
        </p:nvSpPr>
        <p:spPr>
          <a:xfrm>
            <a:off x="5153559" y="4646856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DDL</a:t>
            </a:r>
            <a:endParaRPr lang="zh-CN" altLang="en-US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27B75FF-765D-1E87-EDA4-B8055BE0FC2F}"/>
              </a:ext>
            </a:extLst>
          </p:cNvPr>
          <p:cNvSpPr txBox="1"/>
          <p:nvPr/>
        </p:nvSpPr>
        <p:spPr>
          <a:xfrm>
            <a:off x="5127217" y="5833926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DDL</a:t>
            </a:r>
            <a:endParaRPr lang="zh-CN" altLang="en-US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0D93B3B-CD33-FC26-24A4-A574A228D19F}"/>
              </a:ext>
            </a:extLst>
          </p:cNvPr>
          <p:cNvSpPr txBox="1"/>
          <p:nvPr/>
        </p:nvSpPr>
        <p:spPr>
          <a:xfrm>
            <a:off x="6733728" y="4315119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DDL</a:t>
            </a:r>
            <a:endParaRPr lang="zh-CN" altLang="en-US" sz="105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89F635B-78F4-0087-BEBB-77A0295A4D29}"/>
              </a:ext>
            </a:extLst>
          </p:cNvPr>
          <p:cNvSpPr txBox="1"/>
          <p:nvPr/>
        </p:nvSpPr>
        <p:spPr>
          <a:xfrm>
            <a:off x="6724540" y="4923879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DDL</a:t>
            </a:r>
            <a:endParaRPr lang="zh-CN" altLang="en-US" sz="105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2D27CAF-6B87-44C1-2283-7C1B86CEE066}"/>
              </a:ext>
            </a:extLst>
          </p:cNvPr>
          <p:cNvSpPr txBox="1"/>
          <p:nvPr/>
        </p:nvSpPr>
        <p:spPr>
          <a:xfrm>
            <a:off x="9552535" y="4080674"/>
            <a:ext cx="670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DML</a:t>
            </a:r>
            <a:endParaRPr lang="zh-CN" altLang="en-US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66DD013-3C26-25BB-AF58-99925F559257}"/>
              </a:ext>
            </a:extLst>
          </p:cNvPr>
          <p:cNvSpPr txBox="1"/>
          <p:nvPr/>
        </p:nvSpPr>
        <p:spPr>
          <a:xfrm>
            <a:off x="9556548" y="4521495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DQL</a:t>
            </a:r>
            <a:endParaRPr lang="zh-CN" altLang="en-US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6" name="图形 45" descr="男程序员 轮廓">
            <a:extLst>
              <a:ext uri="{FF2B5EF4-FFF2-40B4-BE49-F238E27FC236}">
                <a16:creationId xmlns:a16="http://schemas.microsoft.com/office/drawing/2014/main" id="{C25A1E8F-9B7C-CEF6-8593-176824A433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9260" y="4811727"/>
            <a:ext cx="512056" cy="512056"/>
          </a:xfrm>
          <a:prstGeom prst="rect">
            <a:avLst/>
          </a:prstGeom>
        </p:spPr>
      </p:pic>
      <p:pic>
        <p:nvPicPr>
          <p:cNvPr id="47" name="图形 46" descr="男程序员 轮廓">
            <a:extLst>
              <a:ext uri="{FF2B5EF4-FFF2-40B4-BE49-F238E27FC236}">
                <a16:creationId xmlns:a16="http://schemas.microsoft.com/office/drawing/2014/main" id="{FBBED939-B1FE-CB48-9A37-B6A3EEE60A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9260" y="5376666"/>
            <a:ext cx="512056" cy="51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3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id="{374172C2-69C9-E6D1-A567-4C81CB5B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79" y="2680625"/>
            <a:ext cx="2026366" cy="1229794"/>
          </a:xfrm>
          <a:prstGeom prst="roundRect">
            <a:avLst>
              <a:gd name="adj" fmla="val 3447"/>
            </a:avLst>
          </a:prstGeom>
          <a:ln w="3175">
            <a:solidFill>
              <a:sysClr val="windowText" lastClr="000000"/>
            </a:solidFill>
            <a:prstDash val="dash"/>
          </a:ln>
          <a:scene3d>
            <a:camera prst="isometricRightUp"/>
            <a:lightRig rig="threePt" dir="t"/>
          </a:scene3d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D4D76ECD-7FD1-B941-05F9-77423FC99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01" y="2931152"/>
            <a:ext cx="1924914" cy="1071459"/>
          </a:xfrm>
          <a:prstGeom prst="roundRect">
            <a:avLst>
              <a:gd name="adj" fmla="val 4356"/>
            </a:avLst>
          </a:prstGeom>
          <a:ln w="3175">
            <a:solidFill>
              <a:sysClr val="windowText" lastClr="000000"/>
            </a:solidFill>
            <a:prstDash val="dash"/>
          </a:ln>
          <a:scene3d>
            <a:camera prst="isometricRightUp"/>
            <a:lightRig rig="threePt" dir="t"/>
          </a:scene3d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FF7A086E-6D6B-7FC5-EE74-97D64C0E0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140" y="3096512"/>
            <a:ext cx="1768476" cy="1046737"/>
          </a:xfrm>
          <a:prstGeom prst="roundRect">
            <a:avLst>
              <a:gd name="adj" fmla="val 3422"/>
            </a:avLst>
          </a:prstGeom>
          <a:ln w="3175">
            <a:solidFill>
              <a:sysClr val="windowText" lastClr="000000"/>
            </a:solidFill>
            <a:prstDash val="dash"/>
          </a:ln>
          <a:scene3d>
            <a:camera prst="isometricRightUp"/>
            <a:lightRig rig="threePt" dir="t"/>
          </a:scene3d>
        </p:spPr>
      </p:pic>
      <p:sp>
        <p:nvSpPr>
          <p:cNvPr id="51" name="矩形: 对角圆角 50">
            <a:extLst>
              <a:ext uri="{FF2B5EF4-FFF2-40B4-BE49-F238E27FC236}">
                <a16:creationId xmlns:a16="http://schemas.microsoft.com/office/drawing/2014/main" id="{FEADE07D-2D09-78DF-B44C-B42485385D9B}"/>
              </a:ext>
            </a:extLst>
          </p:cNvPr>
          <p:cNvSpPr/>
          <p:nvPr/>
        </p:nvSpPr>
        <p:spPr>
          <a:xfrm>
            <a:off x="3703035" y="1368555"/>
            <a:ext cx="1716624" cy="755714"/>
          </a:xfrm>
          <a:prstGeom prst="round2DiagRect">
            <a:avLst/>
          </a:prstGeom>
          <a:gradFill flip="none" rotWithShape="1">
            <a:gsLst>
              <a:gs pos="0">
                <a:srgbClr val="48D6D2">
                  <a:tint val="66000"/>
                  <a:satMod val="160000"/>
                </a:srgbClr>
              </a:gs>
              <a:gs pos="50000">
                <a:srgbClr val="48D6D2">
                  <a:tint val="44500"/>
                  <a:satMod val="160000"/>
                </a:srgbClr>
              </a:gs>
              <a:gs pos="100000">
                <a:srgbClr val="48D6D2">
                  <a:tint val="23500"/>
                  <a:satMod val="160000"/>
                </a:srgbClr>
              </a:gs>
            </a:gsLst>
            <a:lin ang="10800000" scaled="1"/>
            <a:tileRect/>
          </a:gradFill>
          <a:ln w="635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设计</a:t>
            </a:r>
            <a:endParaRPr kumimoji="0" lang="en-US" altLang="zh-CN" sz="16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概要设计、详细设计、接口设计、数据库设计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F46C875-AE56-59E4-BE80-26F655D22D59}"/>
              </a:ext>
            </a:extLst>
          </p:cNvPr>
          <p:cNvGrpSpPr/>
          <p:nvPr/>
        </p:nvGrpSpPr>
        <p:grpSpPr>
          <a:xfrm>
            <a:off x="7028793" y="1159188"/>
            <a:ext cx="1005277" cy="1109830"/>
            <a:chOff x="7524858" y="2317242"/>
            <a:chExt cx="817862" cy="110983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流程图: 磁盘 52">
              <a:extLst>
                <a:ext uri="{FF2B5EF4-FFF2-40B4-BE49-F238E27FC236}">
                  <a16:creationId xmlns:a16="http://schemas.microsoft.com/office/drawing/2014/main" id="{880BE110-6A65-F700-C2DF-EC6CB87D129F}"/>
                </a:ext>
              </a:extLst>
            </p:cNvPr>
            <p:cNvSpPr/>
            <p:nvPr/>
          </p:nvSpPr>
          <p:spPr>
            <a:xfrm>
              <a:off x="7524858" y="2950120"/>
              <a:ext cx="817861" cy="476952"/>
            </a:xfrm>
            <a:prstGeom prst="flowChartMagneticDisk">
              <a:avLst/>
            </a:prstGeom>
            <a:solidFill>
              <a:srgbClr val="48D6D2"/>
            </a:solidFill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54" name="!!流程图: 数据库">
              <a:extLst>
                <a:ext uri="{FF2B5EF4-FFF2-40B4-BE49-F238E27FC236}">
                  <a16:creationId xmlns:a16="http://schemas.microsoft.com/office/drawing/2014/main" id="{2E8DE2F6-FB49-ACA5-B41C-2A4EBBABA131}"/>
                </a:ext>
              </a:extLst>
            </p:cNvPr>
            <p:cNvSpPr/>
            <p:nvPr/>
          </p:nvSpPr>
          <p:spPr>
            <a:xfrm>
              <a:off x="7524859" y="2633635"/>
              <a:ext cx="817861" cy="476952"/>
            </a:xfrm>
            <a:prstGeom prst="flowChartMagneticDisk">
              <a:avLst/>
            </a:prstGeom>
            <a:solidFill>
              <a:srgbClr val="48D6D2"/>
            </a:solidFill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</a:p>
          </p:txBody>
        </p:sp>
        <p:sp>
          <p:nvSpPr>
            <p:cNvPr id="55" name="流程图: 磁盘 54">
              <a:extLst>
                <a:ext uri="{FF2B5EF4-FFF2-40B4-BE49-F238E27FC236}">
                  <a16:creationId xmlns:a16="http://schemas.microsoft.com/office/drawing/2014/main" id="{C387CA71-728A-CBF4-4DD4-0F00D5DA0AA8}"/>
                </a:ext>
              </a:extLst>
            </p:cNvPr>
            <p:cNvSpPr/>
            <p:nvPr/>
          </p:nvSpPr>
          <p:spPr>
            <a:xfrm>
              <a:off x="7524858" y="2317242"/>
              <a:ext cx="817861" cy="476952"/>
            </a:xfrm>
            <a:prstGeom prst="flowChartMagneticDisk">
              <a:avLst/>
            </a:prstGeom>
            <a:solidFill>
              <a:srgbClr val="48D6D2"/>
            </a:solidFill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</p:grpSp>
      <p:pic>
        <p:nvPicPr>
          <p:cNvPr id="56" name="图片 55">
            <a:extLst>
              <a:ext uri="{FF2B5EF4-FFF2-40B4-BE49-F238E27FC236}">
                <a16:creationId xmlns:a16="http://schemas.microsoft.com/office/drawing/2014/main" id="{19F34C97-A287-63C6-6FD9-407FB61DA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4501" y="2754582"/>
            <a:ext cx="1673061" cy="865299"/>
          </a:xfrm>
          <a:prstGeom prst="roundRect">
            <a:avLst>
              <a:gd name="adj" fmla="val 7951"/>
            </a:avLst>
          </a:prstGeom>
          <a:ln w="3175">
            <a:solidFill>
              <a:sysClr val="windowText" lastClr="000000">
                <a:lumMod val="85000"/>
                <a:lumOff val="15000"/>
              </a:sysClr>
            </a:solidFill>
            <a:prstDash val="dash"/>
          </a:ln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433F8AA1-25EC-92CC-AF92-32A5B8760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540" y="2947259"/>
            <a:ext cx="1694577" cy="865299"/>
          </a:xfrm>
          <a:prstGeom prst="roundRect">
            <a:avLst>
              <a:gd name="adj" fmla="val 8747"/>
            </a:avLst>
          </a:prstGeom>
          <a:ln w="3175">
            <a:solidFill>
              <a:sysClr val="windowText" lastClr="000000">
                <a:lumMod val="85000"/>
                <a:lumOff val="15000"/>
              </a:sysClr>
            </a:solidFill>
            <a:prstDash val="dash"/>
          </a:ln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37DA421C-F549-C5A7-DF1A-E51157491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8096" y="3140889"/>
            <a:ext cx="1694577" cy="865299"/>
          </a:xfrm>
          <a:prstGeom prst="roundRect">
            <a:avLst>
              <a:gd name="adj" fmla="val 5773"/>
            </a:avLst>
          </a:prstGeom>
          <a:ln w="3175">
            <a:solidFill>
              <a:sysClr val="windowText" lastClr="000000">
                <a:lumMod val="85000"/>
                <a:lumOff val="15000"/>
              </a:sysClr>
            </a:solidFill>
            <a:prstDash val="dash"/>
          </a:ln>
        </p:spPr>
      </p:pic>
      <p:sp>
        <p:nvSpPr>
          <p:cNvPr id="59" name="矩形: 对角圆角 58">
            <a:extLst>
              <a:ext uri="{FF2B5EF4-FFF2-40B4-BE49-F238E27FC236}">
                <a16:creationId xmlns:a16="http://schemas.microsoft.com/office/drawing/2014/main" id="{2052BC2F-2B75-9597-1B23-3B700A0C4C3B}"/>
              </a:ext>
            </a:extLst>
          </p:cNvPr>
          <p:cNvSpPr/>
          <p:nvPr/>
        </p:nvSpPr>
        <p:spPr>
          <a:xfrm>
            <a:off x="6828050" y="2960572"/>
            <a:ext cx="1448817" cy="683208"/>
          </a:xfrm>
          <a:prstGeom prst="round2DiagRect">
            <a:avLst/>
          </a:prstGeom>
          <a:solidFill>
            <a:srgbClr val="FEFCBF"/>
          </a:solidFill>
          <a:ln w="635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Java</a:t>
            </a:r>
            <a:r>
              <a: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程序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A0F94FC8-A7BC-E3CB-355B-C2A32EFF4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866" y="2669414"/>
            <a:ext cx="1485595" cy="1320464"/>
          </a:xfrm>
          <a:prstGeom prst="roundRect">
            <a:avLst>
              <a:gd name="adj" fmla="val 1530"/>
            </a:avLst>
          </a:prstGeom>
          <a:ln w="3175">
            <a:solidFill>
              <a:sysClr val="windowText" lastClr="000000">
                <a:lumMod val="85000"/>
                <a:lumOff val="15000"/>
              </a:sysClr>
            </a:solidFill>
            <a:prstDash val="dash"/>
          </a:ln>
        </p:spPr>
      </p:pic>
      <p:sp>
        <p:nvSpPr>
          <p:cNvPr id="61" name="矩形: 对角圆角 60">
            <a:extLst>
              <a:ext uri="{FF2B5EF4-FFF2-40B4-BE49-F238E27FC236}">
                <a16:creationId xmlns:a16="http://schemas.microsoft.com/office/drawing/2014/main" id="{6F9EEC41-6811-CC33-2178-7ED920ADD14F}"/>
              </a:ext>
            </a:extLst>
          </p:cNvPr>
          <p:cNvSpPr/>
          <p:nvPr/>
        </p:nvSpPr>
        <p:spPr>
          <a:xfrm>
            <a:off x="3707159" y="4571205"/>
            <a:ext cx="1712499" cy="755714"/>
          </a:xfrm>
          <a:prstGeom prst="round2DiagRect">
            <a:avLst/>
          </a:prstGeom>
          <a:gradFill flip="none" rotWithShape="1">
            <a:gsLst>
              <a:gs pos="0">
                <a:srgbClr val="58B368">
                  <a:tint val="66000"/>
                  <a:satMod val="160000"/>
                </a:srgbClr>
              </a:gs>
              <a:gs pos="50000">
                <a:srgbClr val="58B368">
                  <a:tint val="44500"/>
                  <a:satMod val="160000"/>
                </a:srgbClr>
              </a:gs>
              <a:gs pos="100000">
                <a:srgbClr val="58B368">
                  <a:tint val="23500"/>
                  <a:satMod val="160000"/>
                </a:srgbClr>
              </a:gs>
            </a:gsLst>
            <a:lin ang="10800000" scaled="1"/>
            <a:tileRect/>
          </a:gradFill>
          <a:ln w="635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优化</a:t>
            </a:r>
          </a:p>
        </p:txBody>
      </p:sp>
      <p:sp>
        <p:nvSpPr>
          <p:cNvPr id="62" name="矩形: 对角圆角 61">
            <a:extLst>
              <a:ext uri="{FF2B5EF4-FFF2-40B4-BE49-F238E27FC236}">
                <a16:creationId xmlns:a16="http://schemas.microsoft.com/office/drawing/2014/main" id="{E6894EB7-B60C-B7B0-3824-8D99C7F20575}"/>
              </a:ext>
            </a:extLst>
          </p:cNvPr>
          <p:cNvSpPr/>
          <p:nvPr/>
        </p:nvSpPr>
        <p:spPr>
          <a:xfrm>
            <a:off x="6828050" y="4551900"/>
            <a:ext cx="1516123" cy="755714"/>
          </a:xfrm>
          <a:prstGeom prst="round2DiagRect">
            <a:avLst/>
          </a:prstGeom>
          <a:gradFill flip="none" rotWithShape="1">
            <a:gsLst>
              <a:gs pos="0">
                <a:srgbClr val="58B368">
                  <a:tint val="66000"/>
                  <a:satMod val="160000"/>
                </a:srgbClr>
              </a:gs>
              <a:gs pos="50000">
                <a:srgbClr val="58B368">
                  <a:tint val="44500"/>
                  <a:satMod val="160000"/>
                </a:srgbClr>
              </a:gs>
              <a:gs pos="100000">
                <a:srgbClr val="58B368">
                  <a:tint val="23500"/>
                  <a:satMod val="160000"/>
                </a:srgbClr>
              </a:gs>
            </a:gsLst>
            <a:lin ang="10800000" scaled="1"/>
            <a:tileRect/>
          </a:gradFill>
          <a:ln w="635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数据库优化</a:t>
            </a:r>
            <a:endParaRPr kumimoji="0" lang="zh-CN" altLang="en-US" sz="105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12C12DC-A2F8-5D41-8369-000DB9CF00C9}"/>
              </a:ext>
            </a:extLst>
          </p:cNvPr>
          <p:cNvCxnSpPr/>
          <p:nvPr/>
        </p:nvCxnSpPr>
        <p:spPr>
          <a:xfrm flipV="1">
            <a:off x="2792415" y="1792066"/>
            <a:ext cx="805902" cy="725182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>
                <a:lumMod val="6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C3D13FF8-CBEF-1410-0DA3-5C9923CDDD7B}"/>
              </a:ext>
            </a:extLst>
          </p:cNvPr>
          <p:cNvCxnSpPr>
            <a:cxnSpLocks/>
          </p:cNvCxnSpPr>
          <p:nvPr/>
        </p:nvCxnSpPr>
        <p:spPr>
          <a:xfrm>
            <a:off x="5562420" y="1746412"/>
            <a:ext cx="1345926" cy="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>
                <a:lumMod val="6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1431CD02-6988-A451-BCB3-B9BDB8F96F8A}"/>
              </a:ext>
            </a:extLst>
          </p:cNvPr>
          <p:cNvCxnSpPr>
            <a:cxnSpLocks/>
          </p:cNvCxnSpPr>
          <p:nvPr/>
        </p:nvCxnSpPr>
        <p:spPr>
          <a:xfrm>
            <a:off x="2804841" y="3295522"/>
            <a:ext cx="898194" cy="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>
                <a:lumMod val="6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53BDD62A-44EE-7359-9E7E-AABCDB7388F5}"/>
              </a:ext>
            </a:extLst>
          </p:cNvPr>
          <p:cNvCxnSpPr>
            <a:cxnSpLocks/>
          </p:cNvCxnSpPr>
          <p:nvPr/>
        </p:nvCxnSpPr>
        <p:spPr>
          <a:xfrm>
            <a:off x="5427992" y="3302865"/>
            <a:ext cx="1345926" cy="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>
                <a:lumMod val="6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084E4A18-DA7D-5DAC-18FA-A7BD4189835B}"/>
              </a:ext>
            </a:extLst>
          </p:cNvPr>
          <p:cNvCxnSpPr>
            <a:cxnSpLocks/>
          </p:cNvCxnSpPr>
          <p:nvPr/>
        </p:nvCxnSpPr>
        <p:spPr>
          <a:xfrm>
            <a:off x="2713223" y="4073797"/>
            <a:ext cx="885094" cy="875265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>
                <a:lumMod val="6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F6AD915E-F713-F28A-3CD9-D2BB489DE04F}"/>
              </a:ext>
            </a:extLst>
          </p:cNvPr>
          <p:cNvCxnSpPr>
            <a:cxnSpLocks/>
          </p:cNvCxnSpPr>
          <p:nvPr/>
        </p:nvCxnSpPr>
        <p:spPr>
          <a:xfrm>
            <a:off x="5491649" y="4949062"/>
            <a:ext cx="1291794" cy="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>
                <a:lumMod val="6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69" name="直接箭头连接符 60">
            <a:extLst>
              <a:ext uri="{FF2B5EF4-FFF2-40B4-BE49-F238E27FC236}">
                <a16:creationId xmlns:a16="http://schemas.microsoft.com/office/drawing/2014/main" id="{F0B61932-74CD-098B-C36F-4A37268FBC0E}"/>
              </a:ext>
            </a:extLst>
          </p:cNvPr>
          <p:cNvCxnSpPr>
            <a:cxnSpLocks/>
          </p:cNvCxnSpPr>
          <p:nvPr/>
        </p:nvCxnSpPr>
        <p:spPr>
          <a:xfrm>
            <a:off x="8146200" y="1764180"/>
            <a:ext cx="2134831" cy="905234"/>
          </a:xfrm>
          <a:prstGeom prst="bentConnector3">
            <a:avLst>
              <a:gd name="adj1" fmla="val 99971"/>
            </a:avLst>
          </a:prstGeom>
          <a:noFill/>
          <a:ln w="38100" cap="flat" cmpd="sng" algn="ctr">
            <a:solidFill>
              <a:sysClr val="window" lastClr="FFFFFF">
                <a:lumMod val="6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48B2E4E8-20BC-ACF0-0C4D-7A5CD2715820}"/>
              </a:ext>
            </a:extLst>
          </p:cNvPr>
          <p:cNvCxnSpPr>
            <a:cxnSpLocks/>
          </p:cNvCxnSpPr>
          <p:nvPr/>
        </p:nvCxnSpPr>
        <p:spPr>
          <a:xfrm>
            <a:off x="8382273" y="3273696"/>
            <a:ext cx="973998" cy="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>
                <a:lumMod val="6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1" name="直接箭头连接符 65">
            <a:extLst>
              <a:ext uri="{FF2B5EF4-FFF2-40B4-BE49-F238E27FC236}">
                <a16:creationId xmlns:a16="http://schemas.microsoft.com/office/drawing/2014/main" id="{126A66DC-1EAD-C69C-E522-62972A5E740F}"/>
              </a:ext>
            </a:extLst>
          </p:cNvPr>
          <p:cNvCxnSpPr>
            <a:cxnSpLocks/>
          </p:cNvCxnSpPr>
          <p:nvPr/>
        </p:nvCxnSpPr>
        <p:spPr>
          <a:xfrm flipV="1">
            <a:off x="8467959" y="4080800"/>
            <a:ext cx="1810528" cy="875265"/>
          </a:xfrm>
          <a:prstGeom prst="bentConnector3">
            <a:avLst>
              <a:gd name="adj1" fmla="val 99979"/>
            </a:avLst>
          </a:prstGeom>
          <a:noFill/>
          <a:ln w="38100" cap="flat" cmpd="sng" algn="ctr">
            <a:solidFill>
              <a:sysClr val="window" lastClr="FFFFFF">
                <a:lumMod val="6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2" name="矩形: 对角圆角 71">
            <a:extLst>
              <a:ext uri="{FF2B5EF4-FFF2-40B4-BE49-F238E27FC236}">
                <a16:creationId xmlns:a16="http://schemas.microsoft.com/office/drawing/2014/main" id="{FB6A7FD1-07CA-0AC2-8C0C-3C97F3B687AE}"/>
              </a:ext>
            </a:extLst>
          </p:cNvPr>
          <p:cNvSpPr/>
          <p:nvPr/>
        </p:nvSpPr>
        <p:spPr>
          <a:xfrm>
            <a:off x="1082767" y="4451604"/>
            <a:ext cx="1216000" cy="397162"/>
          </a:xfrm>
          <a:prstGeom prst="round2DiagRect">
            <a:avLst/>
          </a:prstGeom>
          <a:gradFill flip="none" rotWithShape="1">
            <a:gsLst>
              <a:gs pos="0">
                <a:srgbClr val="8C61FF">
                  <a:tint val="66000"/>
                  <a:satMod val="160000"/>
                </a:srgbClr>
              </a:gs>
              <a:gs pos="50000">
                <a:srgbClr val="8C61FF">
                  <a:tint val="44500"/>
                  <a:satMod val="160000"/>
                </a:srgbClr>
              </a:gs>
              <a:gs pos="100000">
                <a:srgbClr val="8C61FF">
                  <a:tint val="23500"/>
                  <a:satMod val="16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</a:t>
            </a: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843B5E96-DE2D-5532-2A74-5426B851783E}"/>
              </a:ext>
            </a:extLst>
          </p:cNvPr>
          <p:cNvGrpSpPr/>
          <p:nvPr/>
        </p:nvGrpSpPr>
        <p:grpSpPr>
          <a:xfrm>
            <a:off x="3463139" y="1094096"/>
            <a:ext cx="5840089" cy="1343141"/>
            <a:chOff x="3593768" y="2101098"/>
            <a:chExt cx="5840089" cy="1343141"/>
          </a:xfrm>
        </p:grpSpPr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F76D17B8-50D0-AF8F-013F-C20A9888863C}"/>
                </a:ext>
              </a:extLst>
            </p:cNvPr>
            <p:cNvSpPr/>
            <p:nvPr/>
          </p:nvSpPr>
          <p:spPr>
            <a:xfrm>
              <a:off x="3593768" y="2101098"/>
              <a:ext cx="5840089" cy="1341391"/>
            </a:xfrm>
            <a:prstGeom prst="roundRect">
              <a:avLst>
                <a:gd name="adj" fmla="val 5524"/>
              </a:avLst>
            </a:prstGeom>
            <a:solidFill>
              <a:srgbClr val="00B0F0">
                <a:alpha val="20000"/>
              </a:srgbClr>
            </a:solidFill>
            <a:ln w="635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75" name="矩形: 对角圆角 74">
              <a:extLst>
                <a:ext uri="{FF2B5EF4-FFF2-40B4-BE49-F238E27FC236}">
                  <a16:creationId xmlns:a16="http://schemas.microsoft.com/office/drawing/2014/main" id="{2912FD21-CDA6-C311-6D0B-B69A5228CECD}"/>
                </a:ext>
              </a:extLst>
            </p:cNvPr>
            <p:cNvSpPr/>
            <p:nvPr/>
          </p:nvSpPr>
          <p:spPr>
            <a:xfrm>
              <a:off x="8416088" y="3131270"/>
              <a:ext cx="1016631" cy="312969"/>
            </a:xfrm>
            <a:prstGeom prst="round2DiagRect">
              <a:avLst>
                <a:gd name="adj1" fmla="val 16452"/>
                <a:gd name="adj2" fmla="val 0"/>
              </a:avLst>
            </a:prstGeom>
            <a:solidFill>
              <a:srgbClr val="C00000"/>
            </a:solidFill>
            <a:ln w="6350" cap="flat" cmpd="sng" algn="ctr">
              <a:noFill/>
              <a:prstDash val="lgDash"/>
            </a:ln>
            <a:effectLst/>
          </p:spPr>
          <p:txBody>
            <a:bodyPr lIns="0" tIns="0" rIns="0" bIns="72000" rtlCol="0" anchor="ctr"/>
            <a:lstStyle/>
            <a:p>
              <a:pPr marL="0" marR="0" lvl="0" indent="0" defTabSz="3600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数据库设计</a:t>
              </a:r>
              <a:endPara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DE96FAC3-E207-7422-1A0E-F57BDE69F82F}"/>
              </a:ext>
            </a:extLst>
          </p:cNvPr>
          <p:cNvGrpSpPr/>
          <p:nvPr/>
        </p:nvGrpSpPr>
        <p:grpSpPr>
          <a:xfrm>
            <a:off x="3457920" y="2564552"/>
            <a:ext cx="5841630" cy="1516248"/>
            <a:chOff x="3588549" y="3571554"/>
            <a:chExt cx="5841630" cy="1516248"/>
          </a:xfrm>
        </p:grpSpPr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F68582E3-0B56-D082-3B2A-54C2B7B32AF5}"/>
                </a:ext>
              </a:extLst>
            </p:cNvPr>
            <p:cNvSpPr/>
            <p:nvPr/>
          </p:nvSpPr>
          <p:spPr>
            <a:xfrm>
              <a:off x="3588549" y="3571554"/>
              <a:ext cx="5840089" cy="1516248"/>
            </a:xfrm>
            <a:prstGeom prst="roundRect">
              <a:avLst>
                <a:gd name="adj" fmla="val 5524"/>
              </a:avLst>
            </a:prstGeom>
            <a:solidFill>
              <a:srgbClr val="FFC000">
                <a:alpha val="10196"/>
              </a:srgbClr>
            </a:solidFill>
            <a:ln w="635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78" name="矩形: 对角圆角 77">
              <a:extLst>
                <a:ext uri="{FF2B5EF4-FFF2-40B4-BE49-F238E27FC236}">
                  <a16:creationId xmlns:a16="http://schemas.microsoft.com/office/drawing/2014/main" id="{CAC603D5-3E09-4DD5-DC9C-0F7CB908FE05}"/>
                </a:ext>
              </a:extLst>
            </p:cNvPr>
            <p:cNvSpPr/>
            <p:nvPr/>
          </p:nvSpPr>
          <p:spPr>
            <a:xfrm>
              <a:off x="8413548" y="4771743"/>
              <a:ext cx="1016631" cy="312969"/>
            </a:xfrm>
            <a:prstGeom prst="round2DiagRect">
              <a:avLst>
                <a:gd name="adj1" fmla="val 16452"/>
                <a:gd name="adj2" fmla="val 0"/>
              </a:avLst>
            </a:prstGeom>
            <a:solidFill>
              <a:srgbClr val="C00000"/>
            </a:solidFill>
            <a:ln w="6350" cap="flat" cmpd="sng" algn="ctr">
              <a:noFill/>
              <a:prstDash val="lgDash"/>
            </a:ln>
            <a:effectLst/>
          </p:spPr>
          <p:txBody>
            <a:bodyPr lIns="0" tIns="0" rIns="0" bIns="72000" rtlCol="0" anchor="ctr"/>
            <a:lstStyle/>
            <a:p>
              <a:pPr marL="0" marR="0" lvl="0" indent="0" defTabSz="3600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数据库操作</a:t>
              </a:r>
              <a:endPara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58C5F8B9-1782-037C-748D-C0D464EBB8F3}"/>
              </a:ext>
            </a:extLst>
          </p:cNvPr>
          <p:cNvGrpSpPr/>
          <p:nvPr/>
        </p:nvGrpSpPr>
        <p:grpSpPr>
          <a:xfrm>
            <a:off x="3457919" y="4185662"/>
            <a:ext cx="5840089" cy="1387806"/>
            <a:chOff x="3588548" y="5567568"/>
            <a:chExt cx="5840089" cy="1387806"/>
          </a:xfrm>
        </p:grpSpPr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67DBCF1A-B436-3F4C-02D4-CF692030BAE0}"/>
                </a:ext>
              </a:extLst>
            </p:cNvPr>
            <p:cNvSpPr/>
            <p:nvPr/>
          </p:nvSpPr>
          <p:spPr>
            <a:xfrm>
              <a:off x="3588548" y="5567568"/>
              <a:ext cx="5840089" cy="1379746"/>
            </a:xfrm>
            <a:prstGeom prst="roundRect">
              <a:avLst>
                <a:gd name="adj" fmla="val 5524"/>
              </a:avLst>
            </a:prstGeom>
            <a:solidFill>
              <a:srgbClr val="58B368">
                <a:alpha val="20000"/>
              </a:srgbClr>
            </a:solidFill>
            <a:ln w="635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81" name="矩形: 对角圆角 80">
              <a:extLst>
                <a:ext uri="{FF2B5EF4-FFF2-40B4-BE49-F238E27FC236}">
                  <a16:creationId xmlns:a16="http://schemas.microsoft.com/office/drawing/2014/main" id="{61D01861-F60C-C60B-B7DB-C3F62F4D3274}"/>
                </a:ext>
              </a:extLst>
            </p:cNvPr>
            <p:cNvSpPr/>
            <p:nvPr/>
          </p:nvSpPr>
          <p:spPr>
            <a:xfrm>
              <a:off x="8412006" y="6642405"/>
              <a:ext cx="1016631" cy="312969"/>
            </a:xfrm>
            <a:prstGeom prst="round2DiagRect">
              <a:avLst>
                <a:gd name="adj1" fmla="val 16452"/>
                <a:gd name="adj2" fmla="val 0"/>
              </a:avLst>
            </a:prstGeom>
            <a:solidFill>
              <a:srgbClr val="C00000"/>
            </a:solidFill>
            <a:ln w="6350" cap="flat" cmpd="sng" algn="ctr">
              <a:noFill/>
              <a:prstDash val="lgDash"/>
            </a:ln>
            <a:effectLst/>
          </p:spPr>
          <p:txBody>
            <a:bodyPr lIns="0" tIns="0" rIns="0" bIns="72000" rtlCol="0" anchor="ctr"/>
            <a:lstStyle/>
            <a:p>
              <a:pPr marL="0" marR="0" lvl="0" indent="0" defTabSz="3600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数据库优化</a:t>
              </a:r>
              <a:endPara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169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9" grpId="0" animBg="1"/>
      <p:bldP spid="61" grpId="0" animBg="1"/>
      <p:bldP spid="6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FF6BAD8-D594-AD2E-0146-B27A3B26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411" y="2389211"/>
            <a:ext cx="1390721" cy="1225613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3B4428A8-936B-D5AF-3FF2-79C67A1F2A41}"/>
              </a:ext>
            </a:extLst>
          </p:cNvPr>
          <p:cNvSpPr txBox="1">
            <a:spLocks/>
          </p:cNvSpPr>
          <p:nvPr/>
        </p:nvSpPr>
        <p:spPr>
          <a:xfrm>
            <a:off x="4799578" y="2646417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数据库设计</a:t>
            </a:r>
            <a:r>
              <a:rPr lang="en-US" altLang="zh-CN" dirty="0"/>
              <a:t>-DDL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6D1C348-86E0-2914-6AB0-6415A03F8B71}"/>
              </a:ext>
            </a:extLst>
          </p:cNvPr>
          <p:cNvSpPr txBox="1">
            <a:spLocks/>
          </p:cNvSpPr>
          <p:nvPr/>
        </p:nvSpPr>
        <p:spPr>
          <a:xfrm>
            <a:off x="3095207" y="2427977"/>
            <a:ext cx="1127125" cy="1148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</a:rPr>
              <a:t>02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723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6917CA53-CED3-D064-B6BA-8D3736D7FE28}"/>
              </a:ext>
            </a:extLst>
          </p:cNvPr>
          <p:cNvSpPr txBox="1">
            <a:spLocks/>
          </p:cNvSpPr>
          <p:nvPr/>
        </p:nvSpPr>
        <p:spPr>
          <a:xfrm>
            <a:off x="368786" y="349079"/>
            <a:ext cx="57272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ea typeface="Alibaba PuHuiTi Medium" pitchFamily="18" charset="-122"/>
              </a:rPr>
              <a:t>数据库设计</a:t>
            </a:r>
            <a:endParaRPr lang="en-US" altLang="zh-CN" sz="4000" b="1" dirty="0">
              <a:ea typeface="Alibaba PuHuiTi Medium" pitchFamily="18" charset="-122"/>
            </a:endParaRP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E5B9D9F2-DAA2-9A41-EF8E-C01EC0CFFDBD}"/>
              </a:ext>
            </a:extLst>
          </p:cNvPr>
          <p:cNvSpPr txBox="1">
            <a:spLocks/>
          </p:cNvSpPr>
          <p:nvPr/>
        </p:nvSpPr>
        <p:spPr>
          <a:xfrm>
            <a:off x="505734" y="1287102"/>
            <a:ext cx="11379200" cy="51719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DDL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英文全称是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D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ata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D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efinition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L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anguage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，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数据定义语言，用来定义数据库对象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数据库、表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9274CAD2-4119-30B6-60DA-88652AE7ED2E}"/>
              </a:ext>
            </a:extLst>
          </p:cNvPr>
          <p:cNvSpPr txBox="1">
            <a:spLocks/>
          </p:cNvSpPr>
          <p:nvPr/>
        </p:nvSpPr>
        <p:spPr>
          <a:xfrm>
            <a:off x="931913" y="2076870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DDL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ea typeface="Alibaba PuHuiTi Medium" pitchFamily="18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B26EE0D-9D74-C3FB-BF2D-621206F2D039}"/>
              </a:ext>
            </a:extLst>
          </p:cNvPr>
          <p:cNvGrpSpPr/>
          <p:nvPr/>
        </p:nvGrpSpPr>
        <p:grpSpPr>
          <a:xfrm>
            <a:off x="6281313" y="2604947"/>
            <a:ext cx="5105144" cy="1771578"/>
            <a:chOff x="1004678" y="1770170"/>
            <a:chExt cx="5105144" cy="1468211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4C9DEC8C-C4B6-E3ED-7187-4D1BFBFF0C10}"/>
                </a:ext>
              </a:extLst>
            </p:cNvPr>
            <p:cNvSpPr/>
            <p:nvPr/>
          </p:nvSpPr>
          <p:spPr>
            <a:xfrm>
              <a:off x="1004678" y="1770170"/>
              <a:ext cx="5105144" cy="1468211"/>
            </a:xfrm>
            <a:prstGeom prst="roundRect">
              <a:avLst>
                <a:gd name="adj" fmla="val 9898"/>
              </a:avLst>
            </a:prstGeom>
            <a:solidFill>
              <a:srgbClr val="FFFFE4"/>
            </a:solidFill>
            <a:ln w="3175">
              <a:solidFill>
                <a:sysClr val="window" lastClr="FFFFFF">
                  <a:lumMod val="50000"/>
                </a:sys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marL="0" marR="0" lvl="0" indent="0" defTabSz="540000"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marR="0" lvl="0" indent="-285750" defTabSz="540000"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使用数据库：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use  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数据库名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;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0" marR="0" lvl="0" indent="0" defTabSz="540000"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DB881FF-A823-28FC-E972-EB6DA395F9D8}"/>
                </a:ext>
              </a:extLst>
            </p:cNvPr>
            <p:cNvGrpSpPr/>
            <p:nvPr/>
          </p:nvGrpSpPr>
          <p:grpSpPr>
            <a:xfrm>
              <a:off x="1004678" y="1770170"/>
              <a:ext cx="1244344" cy="404380"/>
              <a:chOff x="790158" y="2313130"/>
              <a:chExt cx="1316476" cy="404380"/>
            </a:xfrm>
          </p:grpSpPr>
          <p:sp>
            <p:nvSpPr>
              <p:cNvPr id="18" name="矩形: 对角圆角 17">
                <a:extLst>
                  <a:ext uri="{FF2B5EF4-FFF2-40B4-BE49-F238E27FC236}">
                    <a16:creationId xmlns:a16="http://schemas.microsoft.com/office/drawing/2014/main" id="{C5CE9E2A-964B-57F7-ACD1-55A438B06768}"/>
                  </a:ext>
                </a:extLst>
              </p:cNvPr>
              <p:cNvSpPr/>
              <p:nvPr/>
            </p:nvSpPr>
            <p:spPr>
              <a:xfrm>
                <a:off x="790158" y="2313130"/>
                <a:ext cx="1316476" cy="404380"/>
              </a:xfrm>
              <a:prstGeom prst="round2DiagRect">
                <a:avLst>
                  <a:gd name="adj1" fmla="val 27986"/>
                  <a:gd name="adj2" fmla="val 0"/>
                </a:avLst>
              </a:prstGeom>
              <a:solidFill>
                <a:srgbClr val="C00000"/>
              </a:solidFill>
              <a:ln w="6350" cap="flat" cmpd="sng" algn="ctr">
                <a:noFill/>
                <a:prstDash val="lgDash"/>
              </a:ln>
              <a:effectLst/>
            </p:spPr>
            <p:txBody>
              <a:bodyPr lIns="108000" tIns="0" rIns="36000" bIns="72000" rtlCol="0" anchor="ctr"/>
              <a:lstStyle/>
              <a:p>
                <a:pPr marL="0" marR="0" lvl="0" indent="0" defTabSz="3600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使用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9" name="Shape 2393">
                <a:extLst>
                  <a:ext uri="{FF2B5EF4-FFF2-40B4-BE49-F238E27FC236}">
                    <a16:creationId xmlns:a16="http://schemas.microsoft.com/office/drawing/2014/main" id="{5A5377DD-9824-CC25-3D7F-9E8CD05D0F5C}"/>
                  </a:ext>
                </a:extLst>
              </p:cNvPr>
              <p:cNvSpPr/>
              <p:nvPr/>
            </p:nvSpPr>
            <p:spPr>
              <a:xfrm>
                <a:off x="953016" y="2384104"/>
                <a:ext cx="254427" cy="254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09" y="7364"/>
                    </a:moveTo>
                    <a:cubicBezTo>
                      <a:pt x="20838" y="7364"/>
                      <a:pt x="20618" y="7584"/>
                      <a:pt x="20618" y="7855"/>
                    </a:cubicBezTo>
                    <a:lnTo>
                      <a:pt x="20618" y="18655"/>
                    </a:lnTo>
                    <a:cubicBezTo>
                      <a:pt x="20618" y="19739"/>
                      <a:pt x="19739" y="20618"/>
                      <a:pt x="18655" y="20618"/>
                    </a:cubicBezTo>
                    <a:lnTo>
                      <a:pt x="2945" y="20618"/>
                    </a:lnTo>
                    <a:cubicBezTo>
                      <a:pt x="1861" y="20618"/>
                      <a:pt x="982" y="19739"/>
                      <a:pt x="982" y="18655"/>
                    </a:cubicBezTo>
                    <a:lnTo>
                      <a:pt x="982" y="2945"/>
                    </a:lnTo>
                    <a:cubicBezTo>
                      <a:pt x="982" y="1861"/>
                      <a:pt x="1861" y="982"/>
                      <a:pt x="2945" y="982"/>
                    </a:cubicBezTo>
                    <a:lnTo>
                      <a:pt x="13745" y="982"/>
                    </a:lnTo>
                    <a:cubicBezTo>
                      <a:pt x="14017" y="982"/>
                      <a:pt x="14236" y="762"/>
                      <a:pt x="14236" y="491"/>
                    </a:cubicBezTo>
                    <a:cubicBezTo>
                      <a:pt x="14236" y="220"/>
                      <a:pt x="14017" y="0"/>
                      <a:pt x="13745" y="0"/>
                    </a:cubicBezTo>
                    <a:lnTo>
                      <a:pt x="2945" y="0"/>
                    </a:lnTo>
                    <a:cubicBezTo>
                      <a:pt x="1318" y="0"/>
                      <a:pt x="0" y="1319"/>
                      <a:pt x="0" y="2945"/>
                    </a:cubicBezTo>
                    <a:lnTo>
                      <a:pt x="0" y="18655"/>
                    </a:lnTo>
                    <a:cubicBezTo>
                      <a:pt x="0" y="20282"/>
                      <a:pt x="1318" y="21600"/>
                      <a:pt x="2945" y="21600"/>
                    </a:cubicBezTo>
                    <a:lnTo>
                      <a:pt x="18655" y="21600"/>
                    </a:lnTo>
                    <a:cubicBezTo>
                      <a:pt x="20282" y="21600"/>
                      <a:pt x="21600" y="20282"/>
                      <a:pt x="21600" y="18655"/>
                    </a:cubicBezTo>
                    <a:lnTo>
                      <a:pt x="21600" y="7855"/>
                    </a:lnTo>
                    <a:cubicBezTo>
                      <a:pt x="21600" y="7584"/>
                      <a:pt x="21380" y="7364"/>
                      <a:pt x="21109" y="7364"/>
                    </a:cubicBezTo>
                    <a:moveTo>
                      <a:pt x="7006" y="12764"/>
                    </a:moveTo>
                    <a:lnTo>
                      <a:pt x="8836" y="12764"/>
                    </a:lnTo>
                    <a:lnTo>
                      <a:pt x="8836" y="14594"/>
                    </a:lnTo>
                    <a:lnTo>
                      <a:pt x="6627" y="14973"/>
                    </a:lnTo>
                    <a:cubicBezTo>
                      <a:pt x="6627" y="14973"/>
                      <a:pt x="7006" y="12764"/>
                      <a:pt x="7006" y="12764"/>
                    </a:cubicBezTo>
                    <a:close/>
                    <a:moveTo>
                      <a:pt x="16775" y="2742"/>
                    </a:moveTo>
                    <a:lnTo>
                      <a:pt x="18858" y="4825"/>
                    </a:lnTo>
                    <a:lnTo>
                      <a:pt x="9818" y="13865"/>
                    </a:lnTo>
                    <a:lnTo>
                      <a:pt x="9818" y="11782"/>
                    </a:lnTo>
                    <a:lnTo>
                      <a:pt x="7736" y="11782"/>
                    </a:lnTo>
                    <a:cubicBezTo>
                      <a:pt x="7736" y="11782"/>
                      <a:pt x="16775" y="2742"/>
                      <a:pt x="16775" y="2742"/>
                    </a:cubicBezTo>
                    <a:close/>
                    <a:moveTo>
                      <a:pt x="18104" y="1414"/>
                    </a:moveTo>
                    <a:cubicBezTo>
                      <a:pt x="18371" y="1147"/>
                      <a:pt x="18739" y="982"/>
                      <a:pt x="19145" y="982"/>
                    </a:cubicBezTo>
                    <a:cubicBezTo>
                      <a:pt x="19959" y="982"/>
                      <a:pt x="20618" y="1642"/>
                      <a:pt x="20618" y="2455"/>
                    </a:cubicBezTo>
                    <a:cubicBezTo>
                      <a:pt x="20618" y="2861"/>
                      <a:pt x="20453" y="3230"/>
                      <a:pt x="20187" y="3496"/>
                    </a:cubicBezTo>
                    <a:lnTo>
                      <a:pt x="19552" y="4131"/>
                    </a:lnTo>
                    <a:lnTo>
                      <a:pt x="17469" y="2048"/>
                    </a:lnTo>
                    <a:cubicBezTo>
                      <a:pt x="17469" y="2048"/>
                      <a:pt x="18104" y="1414"/>
                      <a:pt x="18104" y="1414"/>
                    </a:cubicBezTo>
                    <a:close/>
                    <a:moveTo>
                      <a:pt x="5400" y="16200"/>
                    </a:moveTo>
                    <a:lnTo>
                      <a:pt x="9590" y="15481"/>
                    </a:lnTo>
                    <a:lnTo>
                      <a:pt x="20881" y="4190"/>
                    </a:lnTo>
                    <a:cubicBezTo>
                      <a:pt x="21325" y="3746"/>
                      <a:pt x="21600" y="3133"/>
                      <a:pt x="21600" y="2455"/>
                    </a:cubicBezTo>
                    <a:cubicBezTo>
                      <a:pt x="21600" y="1099"/>
                      <a:pt x="20501" y="0"/>
                      <a:pt x="19145" y="0"/>
                    </a:cubicBezTo>
                    <a:cubicBezTo>
                      <a:pt x="18468" y="0"/>
                      <a:pt x="17854" y="275"/>
                      <a:pt x="17410" y="719"/>
                    </a:cubicBezTo>
                    <a:lnTo>
                      <a:pt x="6119" y="12010"/>
                    </a:lnTo>
                    <a:cubicBezTo>
                      <a:pt x="6119" y="12010"/>
                      <a:pt x="5400" y="16200"/>
                      <a:pt x="5400" y="1620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>
                <a:noFill/>
                <a:miter lim="400000"/>
              </a:ln>
            </p:spPr>
            <p:txBody>
              <a:bodyPr lIns="19047" tIns="19047" rIns="19047" bIns="19047" anchor="ctr"/>
              <a:lstStyle/>
              <a:p>
                <a:pPr marL="0" marR="0" lvl="0" indent="0" algn="ctr" defTabSz="22851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1562" b="0" i="0" u="none" strike="noStrike" kern="0" cap="none" spc="0" normalizeH="0" baseline="0" noProof="1">
                  <a:ln>
                    <a:noFill/>
                  </a:ln>
                  <a:solidFill>
                    <a:srgbClr val="F4B246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黑体"/>
                  <a:ea typeface="Gill Sans"/>
                  <a:cs typeface="Arial" panose="020B0604020202020204"/>
                  <a:sym typeface="Gill Sans"/>
                </a:endParaRP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A197394-B05A-C988-DD02-5DE2E09A98D2}"/>
              </a:ext>
            </a:extLst>
          </p:cNvPr>
          <p:cNvGrpSpPr/>
          <p:nvPr/>
        </p:nvGrpSpPr>
        <p:grpSpPr>
          <a:xfrm>
            <a:off x="927912" y="4624047"/>
            <a:ext cx="5267422" cy="1560136"/>
            <a:chOff x="1019078" y="3915365"/>
            <a:chExt cx="5267422" cy="156013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0156C55C-C106-B27C-3136-85D263232122}"/>
                </a:ext>
              </a:extLst>
            </p:cNvPr>
            <p:cNvGrpSpPr/>
            <p:nvPr/>
          </p:nvGrpSpPr>
          <p:grpSpPr>
            <a:xfrm>
              <a:off x="1019078" y="3915365"/>
              <a:ext cx="5267422" cy="1560136"/>
              <a:chOff x="1004679" y="1770170"/>
              <a:chExt cx="5267422" cy="1560136"/>
            </a:xfrm>
          </p:grpSpPr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DD428057-CA81-BD23-321A-89B6984958D6}"/>
                  </a:ext>
                </a:extLst>
              </p:cNvPr>
              <p:cNvSpPr/>
              <p:nvPr/>
            </p:nvSpPr>
            <p:spPr>
              <a:xfrm>
                <a:off x="1004679" y="1770170"/>
                <a:ext cx="5267422" cy="1560136"/>
              </a:xfrm>
              <a:prstGeom prst="roundRect">
                <a:avLst>
                  <a:gd name="adj" fmla="val 9898"/>
                </a:avLst>
              </a:prstGeom>
              <a:solidFill>
                <a:srgbClr val="FFFFE4"/>
              </a:solidFill>
              <a:ln w="3175">
                <a:solidFill>
                  <a:sysClr val="window" lastClr="FFFFFF">
                    <a:lumMod val="50000"/>
                  </a:sysClr>
                </a:solidFill>
                <a:prstDash val="lgDash"/>
              </a:ln>
            </p:spPr>
            <p:txBody>
              <a:bodyPr wrap="square" tIns="0">
                <a:spAutoFit/>
              </a:bodyPr>
              <a:lstStyle/>
              <a:p>
                <a:pPr marL="0" marR="0" lvl="0" indent="0" defTabSz="54000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defTabSz="54000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marR="0" lvl="0" indent="-285750" defTabSz="54000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创建数据库：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create  database 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[ 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if  not  exists 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]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数据库名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;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4" name="矩形: 对角圆角 23">
                <a:extLst>
                  <a:ext uri="{FF2B5EF4-FFF2-40B4-BE49-F238E27FC236}">
                    <a16:creationId xmlns:a16="http://schemas.microsoft.com/office/drawing/2014/main" id="{6903A8E9-3025-57F2-1D01-5591F0007A2F}"/>
                  </a:ext>
                </a:extLst>
              </p:cNvPr>
              <p:cNvSpPr/>
              <p:nvPr/>
            </p:nvSpPr>
            <p:spPr>
              <a:xfrm>
                <a:off x="1004679" y="1770170"/>
                <a:ext cx="1191174" cy="348797"/>
              </a:xfrm>
              <a:prstGeom prst="round2DiagRect">
                <a:avLst>
                  <a:gd name="adj1" fmla="val 27986"/>
                  <a:gd name="adj2" fmla="val 0"/>
                </a:avLst>
              </a:prstGeom>
              <a:solidFill>
                <a:srgbClr val="C00000"/>
              </a:solidFill>
              <a:ln w="6350" cap="flat" cmpd="sng" algn="ctr">
                <a:noFill/>
                <a:prstDash val="lgDash"/>
              </a:ln>
              <a:effectLst/>
            </p:spPr>
            <p:txBody>
              <a:bodyPr lIns="108000" tIns="0" rIns="36000" bIns="72000" rtlCol="0" anchor="ctr"/>
              <a:lstStyle/>
              <a:p>
                <a:pPr marL="0" marR="0" lvl="0" indent="0" defTabSz="3600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创建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22" name="Shape 2394">
              <a:extLst>
                <a:ext uri="{FF2B5EF4-FFF2-40B4-BE49-F238E27FC236}">
                  <a16:creationId xmlns:a16="http://schemas.microsoft.com/office/drawing/2014/main" id="{3ACF33D1-87B3-A73D-2001-AA7B435923F7}"/>
                </a:ext>
              </a:extLst>
            </p:cNvPr>
            <p:cNvSpPr/>
            <p:nvPr/>
          </p:nvSpPr>
          <p:spPr>
            <a:xfrm>
              <a:off x="1184817" y="3954808"/>
              <a:ext cx="233922" cy="233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ysClr val="window" lastClr="FFFFFF"/>
            </a:solidFill>
            <a:ln w="635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marL="0" marR="0" lvl="0" indent="0" algn="ctr" defTabSz="22851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1">
                <a:ln>
                  <a:noFill/>
                </a:ln>
                <a:solidFill>
                  <a:srgbClr val="F4B246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黑体"/>
                <a:ea typeface="Gill Sans"/>
                <a:cs typeface="Arial" panose="020B0604020202020204"/>
                <a:sym typeface="Gill Sans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386F6FB-0EEB-A398-BD48-A5BB9827351E}"/>
              </a:ext>
            </a:extLst>
          </p:cNvPr>
          <p:cNvGrpSpPr/>
          <p:nvPr/>
        </p:nvGrpSpPr>
        <p:grpSpPr>
          <a:xfrm>
            <a:off x="927912" y="2622022"/>
            <a:ext cx="5267422" cy="1722487"/>
            <a:chOff x="1019078" y="1700574"/>
            <a:chExt cx="5267422" cy="1722487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9F3B066-BE7A-921D-66BA-91CD144B61DF}"/>
                </a:ext>
              </a:extLst>
            </p:cNvPr>
            <p:cNvGrpSpPr/>
            <p:nvPr/>
          </p:nvGrpSpPr>
          <p:grpSpPr>
            <a:xfrm>
              <a:off x="1019078" y="1700574"/>
              <a:ext cx="5267422" cy="1722487"/>
              <a:chOff x="1004679" y="1770169"/>
              <a:chExt cx="5267422" cy="1722487"/>
            </a:xfrm>
          </p:grpSpPr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C61B7094-F438-BA06-F538-B7F77F150B59}"/>
                  </a:ext>
                </a:extLst>
              </p:cNvPr>
              <p:cNvSpPr/>
              <p:nvPr/>
            </p:nvSpPr>
            <p:spPr>
              <a:xfrm>
                <a:off x="1004679" y="1770170"/>
                <a:ext cx="5267422" cy="1722486"/>
              </a:xfrm>
              <a:prstGeom prst="roundRect">
                <a:avLst>
                  <a:gd name="adj" fmla="val 6361"/>
                </a:avLst>
              </a:prstGeom>
              <a:solidFill>
                <a:srgbClr val="FFFFE4"/>
              </a:solidFill>
              <a:ln w="3175">
                <a:solidFill>
                  <a:sysClr val="window" lastClr="FFFFFF">
                    <a:lumMod val="50000"/>
                  </a:sysClr>
                </a:solidFill>
                <a:prstDash val="lgDash"/>
              </a:ln>
            </p:spPr>
            <p:txBody>
              <a:bodyPr wrap="square" tIns="0">
                <a:spAutoFit/>
              </a:bodyPr>
              <a:lstStyle/>
              <a:p>
                <a:pPr marL="0" marR="0" lvl="0" indent="0" defTabSz="540000" eaLnBrk="0" fontAlgn="base" latinLnBrk="0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marR="0" lvl="0" indent="-285750" defTabSz="54000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查询所有数据库：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show databases;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marR="0" lvl="0" indent="-285750" defTabSz="54000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查询当前数据库：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select database();</a:t>
                </a:r>
              </a:p>
              <a:p>
                <a:pPr marL="285750" marR="0" lvl="0" indent="-285750" defTabSz="540000" eaLnBrk="0" fontAlgn="base" latinLnBrk="0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endPara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9" name="矩形: 对角圆角 28">
                <a:extLst>
                  <a:ext uri="{FF2B5EF4-FFF2-40B4-BE49-F238E27FC236}">
                    <a16:creationId xmlns:a16="http://schemas.microsoft.com/office/drawing/2014/main" id="{47B6D412-99C6-C442-A400-17C8AAEE2656}"/>
                  </a:ext>
                </a:extLst>
              </p:cNvPr>
              <p:cNvSpPr/>
              <p:nvPr/>
            </p:nvSpPr>
            <p:spPr>
              <a:xfrm>
                <a:off x="1004679" y="1770169"/>
                <a:ext cx="1108198" cy="387305"/>
              </a:xfrm>
              <a:prstGeom prst="round2DiagRect">
                <a:avLst>
                  <a:gd name="adj1" fmla="val 27986"/>
                  <a:gd name="adj2" fmla="val 0"/>
                </a:avLst>
              </a:prstGeom>
              <a:solidFill>
                <a:srgbClr val="C00000"/>
              </a:solidFill>
              <a:ln w="6350" cap="flat" cmpd="sng" algn="ctr">
                <a:noFill/>
                <a:prstDash val="lgDash"/>
              </a:ln>
              <a:effectLst/>
            </p:spPr>
            <p:txBody>
              <a:bodyPr lIns="108000" tIns="0" rIns="36000" bIns="72000" rtlCol="0" anchor="ctr"/>
              <a:lstStyle/>
              <a:p>
                <a:pPr marL="0" marR="0" lvl="0" indent="0" defTabSz="3600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查询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27" name="Shape 2414">
              <a:extLst>
                <a:ext uri="{FF2B5EF4-FFF2-40B4-BE49-F238E27FC236}">
                  <a16:creationId xmlns:a16="http://schemas.microsoft.com/office/drawing/2014/main" id="{D8E4E6EB-3FEA-9A6D-B5E3-B177107F6C76}"/>
                </a:ext>
              </a:extLst>
            </p:cNvPr>
            <p:cNvSpPr/>
            <p:nvPr/>
          </p:nvSpPr>
          <p:spPr>
            <a:xfrm>
              <a:off x="1174269" y="1783948"/>
              <a:ext cx="221305" cy="212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27" y="17673"/>
                  </a:moveTo>
                  <a:cubicBezTo>
                    <a:pt x="4718" y="17673"/>
                    <a:pt x="982" y="13936"/>
                    <a:pt x="982" y="9327"/>
                  </a:cubicBezTo>
                  <a:cubicBezTo>
                    <a:pt x="982" y="4718"/>
                    <a:pt x="4718" y="982"/>
                    <a:pt x="9327" y="982"/>
                  </a:cubicBezTo>
                  <a:cubicBezTo>
                    <a:pt x="13936" y="982"/>
                    <a:pt x="17673" y="4718"/>
                    <a:pt x="17673" y="9327"/>
                  </a:cubicBezTo>
                  <a:cubicBezTo>
                    <a:pt x="17673" y="13936"/>
                    <a:pt x="13936" y="17673"/>
                    <a:pt x="9327" y="17673"/>
                  </a:cubicBezTo>
                  <a:moveTo>
                    <a:pt x="21456" y="20762"/>
                  </a:moveTo>
                  <a:lnTo>
                    <a:pt x="16253" y="15559"/>
                  </a:lnTo>
                  <a:cubicBezTo>
                    <a:pt x="17741" y="13907"/>
                    <a:pt x="18655" y="11726"/>
                    <a:pt x="18655" y="9327"/>
                  </a:cubicBezTo>
                  <a:cubicBezTo>
                    <a:pt x="18655" y="4176"/>
                    <a:pt x="14479" y="0"/>
                    <a:pt x="9327" y="0"/>
                  </a:cubicBezTo>
                  <a:cubicBezTo>
                    <a:pt x="4176" y="0"/>
                    <a:pt x="0" y="4176"/>
                    <a:pt x="0" y="9327"/>
                  </a:cubicBezTo>
                  <a:cubicBezTo>
                    <a:pt x="0" y="14479"/>
                    <a:pt x="4176" y="18655"/>
                    <a:pt x="9327" y="18655"/>
                  </a:cubicBezTo>
                  <a:cubicBezTo>
                    <a:pt x="11726" y="18655"/>
                    <a:pt x="13907" y="17742"/>
                    <a:pt x="15559" y="16253"/>
                  </a:cubicBezTo>
                  <a:lnTo>
                    <a:pt x="20762" y="21456"/>
                  </a:lnTo>
                  <a:cubicBezTo>
                    <a:pt x="20851" y="21546"/>
                    <a:pt x="20973" y="21600"/>
                    <a:pt x="21109" y="21600"/>
                  </a:cubicBez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0974"/>
                    <a:pt x="21545" y="20851"/>
                    <a:pt x="21456" y="20762"/>
                  </a:cubicBezTo>
                </a:path>
              </a:pathLst>
            </a:custGeom>
            <a:solidFill>
              <a:sysClr val="window" lastClr="FFFFFF"/>
            </a:solidFill>
            <a:ln w="1905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marL="0" marR="0" lvl="0" indent="0" algn="ctr" defTabSz="22851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1">
                <a:ln>
                  <a:noFill/>
                </a:ln>
                <a:solidFill>
                  <a:srgbClr val="F4B246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黑体"/>
                <a:ea typeface="Gill Sans"/>
                <a:cs typeface="Arial" panose="020B0604020202020204"/>
                <a:sym typeface="Gill Sans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8876251-8E7A-E7CB-EB91-C5238C2492C6}"/>
              </a:ext>
            </a:extLst>
          </p:cNvPr>
          <p:cNvGrpSpPr/>
          <p:nvPr/>
        </p:nvGrpSpPr>
        <p:grpSpPr>
          <a:xfrm>
            <a:off x="6281313" y="4624047"/>
            <a:ext cx="5105144" cy="1598364"/>
            <a:chOff x="6372479" y="3915365"/>
            <a:chExt cx="5105144" cy="1318826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F0B8869E-3FEF-7C15-54AA-4040E44A0C80}"/>
                </a:ext>
              </a:extLst>
            </p:cNvPr>
            <p:cNvGrpSpPr/>
            <p:nvPr/>
          </p:nvGrpSpPr>
          <p:grpSpPr>
            <a:xfrm>
              <a:off x="6372479" y="3915365"/>
              <a:ext cx="5105144" cy="1318826"/>
              <a:chOff x="1004678" y="1770170"/>
              <a:chExt cx="5267422" cy="1318826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D4075739-354D-79F1-31EE-6F8DA350B426}"/>
                  </a:ext>
                </a:extLst>
              </p:cNvPr>
              <p:cNvSpPr/>
              <p:nvPr/>
            </p:nvSpPr>
            <p:spPr>
              <a:xfrm>
                <a:off x="1004678" y="1770170"/>
                <a:ext cx="5267422" cy="1318826"/>
              </a:xfrm>
              <a:prstGeom prst="roundRect">
                <a:avLst>
                  <a:gd name="adj" fmla="val 9898"/>
                </a:avLst>
              </a:prstGeom>
              <a:solidFill>
                <a:srgbClr val="FFFFE4"/>
              </a:solidFill>
              <a:ln w="3175">
                <a:solidFill>
                  <a:sysClr val="window" lastClr="FFFFFF">
                    <a:lumMod val="50000"/>
                  </a:sysClr>
                </a:solidFill>
                <a:prstDash val="lgDash"/>
              </a:ln>
            </p:spPr>
            <p:txBody>
              <a:bodyPr wrap="square" tIns="0">
                <a:spAutoFit/>
              </a:bodyPr>
              <a:lstStyle/>
              <a:p>
                <a:pPr marL="0" marR="0" lvl="0" indent="0" defTabSz="54000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defTabSz="54000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marR="0" lvl="0" indent="-285750" defTabSz="54000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删除数据库：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drop  database 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[ 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if exists 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]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数据库名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;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34" name="矩形: 对角圆角 33">
                <a:extLst>
                  <a:ext uri="{FF2B5EF4-FFF2-40B4-BE49-F238E27FC236}">
                    <a16:creationId xmlns:a16="http://schemas.microsoft.com/office/drawing/2014/main" id="{EC861DA9-30DB-EB6E-D5A4-57411247F144}"/>
                  </a:ext>
                </a:extLst>
              </p:cNvPr>
              <p:cNvSpPr/>
              <p:nvPr/>
            </p:nvSpPr>
            <p:spPr>
              <a:xfrm>
                <a:off x="1004679" y="1770170"/>
                <a:ext cx="1143424" cy="348797"/>
              </a:xfrm>
              <a:prstGeom prst="round2DiagRect">
                <a:avLst>
                  <a:gd name="adj1" fmla="val 27986"/>
                  <a:gd name="adj2" fmla="val 0"/>
                </a:avLst>
              </a:prstGeom>
              <a:solidFill>
                <a:srgbClr val="C00000"/>
              </a:solidFill>
              <a:ln w="6350" cap="flat" cmpd="sng" algn="ctr">
                <a:noFill/>
                <a:prstDash val="lgDash"/>
              </a:ln>
              <a:effectLst/>
            </p:spPr>
            <p:txBody>
              <a:bodyPr lIns="108000" tIns="0" rIns="36000" bIns="72000" rtlCol="0" anchor="ctr"/>
              <a:lstStyle/>
              <a:p>
                <a:pPr marL="0" marR="0" lvl="0" indent="0" defTabSz="3600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删除</a:t>
                </a:r>
                <a:endPara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32" name="Shape 2469">
              <a:extLst>
                <a:ext uri="{FF2B5EF4-FFF2-40B4-BE49-F238E27FC236}">
                  <a16:creationId xmlns:a16="http://schemas.microsoft.com/office/drawing/2014/main" id="{99E785F2-6B61-C4D7-F919-82889AA1ECEC}"/>
                </a:ext>
              </a:extLst>
            </p:cNvPr>
            <p:cNvSpPr/>
            <p:nvPr/>
          </p:nvSpPr>
          <p:spPr>
            <a:xfrm>
              <a:off x="6569092" y="3964167"/>
              <a:ext cx="197808" cy="25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22" y="18655"/>
                  </a:moveTo>
                  <a:cubicBezTo>
                    <a:pt x="7553" y="18644"/>
                    <a:pt x="7811" y="18417"/>
                    <a:pt x="7799" y="18146"/>
                  </a:cubicBezTo>
                  <a:lnTo>
                    <a:pt x="6916" y="6377"/>
                  </a:lnTo>
                  <a:cubicBezTo>
                    <a:pt x="6904" y="6106"/>
                    <a:pt x="6626" y="5895"/>
                    <a:pt x="6295" y="5904"/>
                  </a:cubicBezTo>
                  <a:cubicBezTo>
                    <a:pt x="5963" y="5915"/>
                    <a:pt x="5705" y="6142"/>
                    <a:pt x="5717" y="6413"/>
                  </a:cubicBezTo>
                  <a:lnTo>
                    <a:pt x="6601" y="18182"/>
                  </a:lnTo>
                  <a:cubicBezTo>
                    <a:pt x="6613" y="18453"/>
                    <a:pt x="6891" y="18664"/>
                    <a:pt x="7222" y="18655"/>
                  </a:cubicBezTo>
                  <a:moveTo>
                    <a:pt x="17400" y="19636"/>
                  </a:moveTo>
                  <a:cubicBezTo>
                    <a:pt x="17319" y="20154"/>
                    <a:pt x="16862" y="20618"/>
                    <a:pt x="16200" y="20618"/>
                  </a:cubicBezTo>
                  <a:lnTo>
                    <a:pt x="5400" y="20618"/>
                  </a:lnTo>
                  <a:cubicBezTo>
                    <a:pt x="4737" y="20618"/>
                    <a:pt x="4291" y="20160"/>
                    <a:pt x="4200" y="19636"/>
                  </a:cubicBezTo>
                  <a:lnTo>
                    <a:pt x="3000" y="3927"/>
                  </a:lnTo>
                  <a:lnTo>
                    <a:pt x="18600" y="3927"/>
                  </a:lnTo>
                  <a:cubicBezTo>
                    <a:pt x="18600" y="3927"/>
                    <a:pt x="17400" y="19636"/>
                    <a:pt x="17400" y="19636"/>
                  </a:cubicBezTo>
                  <a:close/>
                  <a:moveTo>
                    <a:pt x="7800" y="983"/>
                  </a:moveTo>
                  <a:lnTo>
                    <a:pt x="13800" y="983"/>
                  </a:lnTo>
                  <a:lnTo>
                    <a:pt x="13800" y="2945"/>
                  </a:lnTo>
                  <a:lnTo>
                    <a:pt x="7800" y="2945"/>
                  </a:lnTo>
                  <a:cubicBezTo>
                    <a:pt x="7800" y="2945"/>
                    <a:pt x="7800" y="983"/>
                    <a:pt x="7800" y="983"/>
                  </a:cubicBezTo>
                  <a:close/>
                  <a:moveTo>
                    <a:pt x="21000" y="2945"/>
                  </a:moveTo>
                  <a:lnTo>
                    <a:pt x="15000" y="2945"/>
                  </a:lnTo>
                  <a:lnTo>
                    <a:pt x="15000" y="983"/>
                  </a:lnTo>
                  <a:cubicBezTo>
                    <a:pt x="15000" y="440"/>
                    <a:pt x="14462" y="0"/>
                    <a:pt x="13800" y="0"/>
                  </a:cubicBezTo>
                  <a:lnTo>
                    <a:pt x="7800" y="0"/>
                  </a:lnTo>
                  <a:cubicBezTo>
                    <a:pt x="7137" y="0"/>
                    <a:pt x="6600" y="440"/>
                    <a:pt x="6600" y="983"/>
                  </a:cubicBezTo>
                  <a:lnTo>
                    <a:pt x="6600" y="2945"/>
                  </a:lnTo>
                  <a:lnTo>
                    <a:pt x="600" y="2945"/>
                  </a:lnTo>
                  <a:cubicBezTo>
                    <a:pt x="269" y="2945"/>
                    <a:pt x="0" y="3166"/>
                    <a:pt x="0" y="3437"/>
                  </a:cubicBezTo>
                  <a:cubicBezTo>
                    <a:pt x="0" y="3708"/>
                    <a:pt x="269" y="3927"/>
                    <a:pt x="600" y="3927"/>
                  </a:cubicBezTo>
                  <a:lnTo>
                    <a:pt x="1800" y="3927"/>
                  </a:lnTo>
                  <a:lnTo>
                    <a:pt x="3000" y="19636"/>
                  </a:lnTo>
                  <a:cubicBezTo>
                    <a:pt x="3193" y="20711"/>
                    <a:pt x="4075" y="21600"/>
                    <a:pt x="5400" y="21600"/>
                  </a:cubicBezTo>
                  <a:lnTo>
                    <a:pt x="16200" y="21600"/>
                  </a:lnTo>
                  <a:cubicBezTo>
                    <a:pt x="17525" y="21600"/>
                    <a:pt x="18374" y="20700"/>
                    <a:pt x="18600" y="19636"/>
                  </a:cubicBezTo>
                  <a:lnTo>
                    <a:pt x="19800" y="3927"/>
                  </a:lnTo>
                  <a:lnTo>
                    <a:pt x="21000" y="3927"/>
                  </a:lnTo>
                  <a:cubicBezTo>
                    <a:pt x="21331" y="3927"/>
                    <a:pt x="21600" y="3708"/>
                    <a:pt x="21600" y="3437"/>
                  </a:cubicBezTo>
                  <a:cubicBezTo>
                    <a:pt x="21600" y="3166"/>
                    <a:pt x="21331" y="2945"/>
                    <a:pt x="21000" y="2945"/>
                  </a:cubicBezTo>
                  <a:moveTo>
                    <a:pt x="14380" y="18654"/>
                  </a:moveTo>
                  <a:cubicBezTo>
                    <a:pt x="14711" y="18664"/>
                    <a:pt x="14989" y="18452"/>
                    <a:pt x="15001" y="18181"/>
                  </a:cubicBezTo>
                  <a:lnTo>
                    <a:pt x="15871" y="6413"/>
                  </a:lnTo>
                  <a:cubicBezTo>
                    <a:pt x="15883" y="6142"/>
                    <a:pt x="15625" y="5914"/>
                    <a:pt x="15294" y="5904"/>
                  </a:cubicBezTo>
                  <a:cubicBezTo>
                    <a:pt x="14962" y="5895"/>
                    <a:pt x="14684" y="6106"/>
                    <a:pt x="14672" y="6377"/>
                  </a:cubicBezTo>
                  <a:lnTo>
                    <a:pt x="13802" y="18146"/>
                  </a:lnTo>
                  <a:cubicBezTo>
                    <a:pt x="13790" y="18417"/>
                    <a:pt x="14049" y="18644"/>
                    <a:pt x="14380" y="18654"/>
                  </a:cubicBezTo>
                  <a:moveTo>
                    <a:pt x="10800" y="18655"/>
                  </a:moveTo>
                  <a:cubicBezTo>
                    <a:pt x="11131" y="18655"/>
                    <a:pt x="11400" y="18435"/>
                    <a:pt x="11400" y="18164"/>
                  </a:cubicBezTo>
                  <a:lnTo>
                    <a:pt x="11400" y="6382"/>
                  </a:lnTo>
                  <a:cubicBezTo>
                    <a:pt x="11400" y="6110"/>
                    <a:pt x="11131" y="5891"/>
                    <a:pt x="10800" y="5891"/>
                  </a:cubicBezTo>
                  <a:cubicBezTo>
                    <a:pt x="10469" y="5891"/>
                    <a:pt x="10200" y="6110"/>
                    <a:pt x="10200" y="6382"/>
                  </a:cubicBezTo>
                  <a:lnTo>
                    <a:pt x="10200" y="18164"/>
                  </a:lnTo>
                  <a:cubicBezTo>
                    <a:pt x="10200" y="18435"/>
                    <a:pt x="10469" y="18655"/>
                    <a:pt x="10800" y="18655"/>
                  </a:cubicBezTo>
                </a:path>
              </a:pathLst>
            </a:custGeom>
            <a:solidFill>
              <a:sysClr val="window" lastClr="FFFFFF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marL="0" marR="0" lvl="0" indent="0" algn="ctr" defTabSz="22851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1">
                <a:ln>
                  <a:noFill/>
                </a:ln>
                <a:solidFill>
                  <a:srgbClr val="F4B246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黑体"/>
                <a:ea typeface="Gill Sans"/>
                <a:cs typeface="Arial" panose="020B0604020202020204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890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6917CA53-CED3-D064-B6BA-8D3736D7FE28}"/>
              </a:ext>
            </a:extLst>
          </p:cNvPr>
          <p:cNvSpPr txBox="1">
            <a:spLocks/>
          </p:cNvSpPr>
          <p:nvPr/>
        </p:nvSpPr>
        <p:spPr>
          <a:xfrm>
            <a:off x="368786" y="349079"/>
            <a:ext cx="57272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ea typeface="Alibaba PuHuiTi Medium" pitchFamily="18" charset="-122"/>
              </a:rPr>
              <a:t>数据库设计</a:t>
            </a:r>
            <a:endParaRPr lang="en-US" altLang="zh-CN" sz="4000" b="1" dirty="0">
              <a:ea typeface="Alibaba PuHuiTi Medium" pitchFamily="18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9A8603A-5FAC-D7BA-81E4-52A008DC0355}"/>
              </a:ext>
            </a:extLst>
          </p:cNvPr>
          <p:cNvSpPr txBox="1">
            <a:spLocks/>
          </p:cNvSpPr>
          <p:nvPr/>
        </p:nvSpPr>
        <p:spPr>
          <a:xfrm>
            <a:off x="721200" y="1273985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MySQL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客户端工具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图形化工具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44B943-F772-F49B-F84B-8CB66849E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49" y="2336495"/>
            <a:ext cx="1294301" cy="1394079"/>
          </a:xfrm>
          <a:prstGeom prst="roundRect">
            <a:avLst>
              <a:gd name="adj" fmla="val 7535"/>
            </a:avLst>
          </a:prstGeom>
          <a:ln w="6350">
            <a:solidFill>
              <a:sysClr val="windowText" lastClr="000000">
                <a:lumMod val="75000"/>
                <a:lumOff val="25000"/>
              </a:sysClr>
            </a:solidFill>
            <a:prstDash val="dash"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702A83-D5A4-85D5-6B5E-D551F6EAF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833" y="2320987"/>
            <a:ext cx="1396695" cy="1366496"/>
          </a:xfrm>
          <a:prstGeom prst="roundRect">
            <a:avLst>
              <a:gd name="adj" fmla="val 6416"/>
            </a:avLst>
          </a:prstGeom>
          <a:ln w="6350">
            <a:solidFill>
              <a:sysClr val="windowText" lastClr="000000">
                <a:lumMod val="75000"/>
                <a:lumOff val="25000"/>
              </a:sysClr>
            </a:solidFill>
            <a:prstDash val="dash"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5ACD0B-9DDA-A531-252A-6EE99F3CF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074" y="2320987"/>
            <a:ext cx="1366497" cy="1402299"/>
          </a:xfrm>
          <a:prstGeom prst="roundRect">
            <a:avLst>
              <a:gd name="adj" fmla="val 5325"/>
            </a:avLst>
          </a:prstGeom>
          <a:ln w="6350">
            <a:solidFill>
              <a:sysClr val="windowText" lastClr="000000">
                <a:lumMod val="75000"/>
                <a:lumOff val="25000"/>
              </a:sysClr>
            </a:solidFill>
            <a:prstDash val="dash"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93F35F-AA75-8109-F129-EB3C724AB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7118" y="2320987"/>
            <a:ext cx="1390386" cy="1366496"/>
          </a:xfrm>
          <a:prstGeom prst="roundRect">
            <a:avLst>
              <a:gd name="adj" fmla="val 6123"/>
            </a:avLst>
          </a:prstGeom>
          <a:ln w="6350">
            <a:solidFill>
              <a:sysClr val="windowText" lastClr="000000">
                <a:lumMod val="75000"/>
                <a:lumOff val="25000"/>
              </a:sysClr>
            </a:solidFill>
            <a:prstDash val="dash"/>
          </a:ln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8247DFCA-2FC4-9303-1C53-738355F4E761}"/>
              </a:ext>
            </a:extLst>
          </p:cNvPr>
          <p:cNvGrpSpPr/>
          <p:nvPr/>
        </p:nvGrpSpPr>
        <p:grpSpPr>
          <a:xfrm>
            <a:off x="968734" y="4358149"/>
            <a:ext cx="10409181" cy="2079227"/>
            <a:chOff x="1148836" y="3919237"/>
            <a:chExt cx="10409181" cy="207922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467AD57-32FE-956B-C66D-C9FD2ECA2ECE}"/>
                </a:ext>
              </a:extLst>
            </p:cNvPr>
            <p:cNvGrpSpPr/>
            <p:nvPr/>
          </p:nvGrpSpPr>
          <p:grpSpPr>
            <a:xfrm>
              <a:off x="1148836" y="3919237"/>
              <a:ext cx="10409181" cy="2079227"/>
              <a:chOff x="790158" y="2313130"/>
              <a:chExt cx="10409181" cy="2079227"/>
            </a:xfrm>
          </p:grpSpPr>
          <p:sp>
            <p:nvSpPr>
              <p:cNvPr id="13" name="矩形: 对角圆角 12">
                <a:extLst>
                  <a:ext uri="{FF2B5EF4-FFF2-40B4-BE49-F238E27FC236}">
                    <a16:creationId xmlns:a16="http://schemas.microsoft.com/office/drawing/2014/main" id="{9812AA5A-94BE-7D0D-BE30-3B19A36B535A}"/>
                  </a:ext>
                </a:extLst>
              </p:cNvPr>
              <p:cNvSpPr/>
              <p:nvPr/>
            </p:nvSpPr>
            <p:spPr>
              <a:xfrm>
                <a:off x="790159" y="2313130"/>
                <a:ext cx="10409180" cy="2079227"/>
              </a:xfrm>
              <a:prstGeom prst="round2DiagRect">
                <a:avLst>
                  <a:gd name="adj1" fmla="val 5917"/>
                  <a:gd name="adj2" fmla="val 5511"/>
                </a:avLst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lgDash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介绍：</a:t>
                </a:r>
                <a:r>
                  <a:rPr kumimoji="0" lang="en-US" altLang="zh-CN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DataGrip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是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JetBrains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旗下的一款数据库管理工具，是管理和开发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MySQL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、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Oracle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、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PostgreSQL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的理想解决方案。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官网：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hlinkClick r:id="rId6"/>
                  </a:rPr>
                  <a:t> https://www.jetbrains.com/zh-cn/datagrip/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4" name="矩形: 对角圆角 13">
                <a:extLst>
                  <a:ext uri="{FF2B5EF4-FFF2-40B4-BE49-F238E27FC236}">
                    <a16:creationId xmlns:a16="http://schemas.microsoft.com/office/drawing/2014/main" id="{BFCF1273-5DD9-915F-F9D1-FAF8F6C4BF8A}"/>
                  </a:ext>
                </a:extLst>
              </p:cNvPr>
              <p:cNvSpPr/>
              <p:nvPr/>
            </p:nvSpPr>
            <p:spPr>
              <a:xfrm>
                <a:off x="790158" y="2313130"/>
                <a:ext cx="1767209" cy="458646"/>
              </a:xfrm>
              <a:prstGeom prst="round2DiagRect">
                <a:avLst>
                  <a:gd name="adj1" fmla="val 25577"/>
                  <a:gd name="adj2" fmla="val 0"/>
                </a:avLst>
              </a:prstGeom>
              <a:solidFill>
                <a:srgbClr val="C00000"/>
              </a:solidFill>
              <a:ln w="6350" cap="flat" cmpd="sng" algn="ctr">
                <a:noFill/>
                <a:prstDash val="lgDash"/>
              </a:ln>
              <a:effectLst/>
            </p:spPr>
            <p:txBody>
              <a:bodyPr lIns="108000" tIns="0" rIns="36000" bIns="72000" rtlCol="0" anchor="ctr"/>
              <a:lstStyle/>
              <a:p>
                <a:pPr marL="0" marR="0" lvl="0" indent="0" defTabSz="3600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</a:t>
                </a:r>
                <a:r>
                  <a:rPr kumimoji="0" lang="en-US" altLang="zh-CN" sz="20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DataGrip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2" name="Shape 2461">
              <a:extLst>
                <a:ext uri="{FF2B5EF4-FFF2-40B4-BE49-F238E27FC236}">
                  <a16:creationId xmlns:a16="http://schemas.microsoft.com/office/drawing/2014/main" id="{D50B5C8C-452E-CF7A-EDBD-EB94F08E0BFA}"/>
                </a:ext>
              </a:extLst>
            </p:cNvPr>
            <p:cNvSpPr/>
            <p:nvPr/>
          </p:nvSpPr>
          <p:spPr>
            <a:xfrm>
              <a:off x="1280936" y="4008830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2560" y="18308"/>
                  </a:moveTo>
                  <a:cubicBezTo>
                    <a:pt x="2472" y="18397"/>
                    <a:pt x="2418" y="18520"/>
                    <a:pt x="2418" y="18655"/>
                  </a:cubicBezTo>
                  <a:cubicBezTo>
                    <a:pt x="2418" y="18926"/>
                    <a:pt x="2635" y="19146"/>
                    <a:pt x="2902" y="19146"/>
                  </a:cubicBezTo>
                  <a:cubicBezTo>
                    <a:pt x="3169" y="19146"/>
                    <a:pt x="3385" y="18926"/>
                    <a:pt x="3385" y="18655"/>
                  </a:cubicBezTo>
                  <a:cubicBezTo>
                    <a:pt x="3385" y="18384"/>
                    <a:pt x="3169" y="18164"/>
                    <a:pt x="2902" y="18164"/>
                  </a:cubicBezTo>
                  <a:cubicBezTo>
                    <a:pt x="2768" y="18164"/>
                    <a:pt x="2647" y="18219"/>
                    <a:pt x="2560" y="18308"/>
                  </a:cubicBezTo>
                  <a:moveTo>
                    <a:pt x="20499" y="4279"/>
                  </a:moveTo>
                  <a:lnTo>
                    <a:pt x="20091" y="4692"/>
                  </a:lnTo>
                  <a:lnTo>
                    <a:pt x="20088" y="4688"/>
                  </a:lnTo>
                  <a:lnTo>
                    <a:pt x="17670" y="7143"/>
                  </a:lnTo>
                  <a:lnTo>
                    <a:pt x="17664" y="7137"/>
                  </a:lnTo>
                  <a:cubicBezTo>
                    <a:pt x="17227" y="7580"/>
                    <a:pt x="16624" y="7853"/>
                    <a:pt x="15958" y="7853"/>
                  </a:cubicBezTo>
                  <a:cubicBezTo>
                    <a:pt x="14624" y="7853"/>
                    <a:pt x="13543" y="6755"/>
                    <a:pt x="13543" y="5401"/>
                  </a:cubicBezTo>
                  <a:cubicBezTo>
                    <a:pt x="13543" y="4725"/>
                    <a:pt x="13813" y="4113"/>
                    <a:pt x="14248" y="3670"/>
                  </a:cubicBezTo>
                  <a:lnTo>
                    <a:pt x="13563" y="2975"/>
                  </a:lnTo>
                  <a:cubicBezTo>
                    <a:pt x="12951" y="3596"/>
                    <a:pt x="12571" y="4452"/>
                    <a:pt x="12571" y="5401"/>
                  </a:cubicBezTo>
                  <a:cubicBezTo>
                    <a:pt x="12571" y="7300"/>
                    <a:pt x="14087" y="8840"/>
                    <a:pt x="15958" y="8840"/>
                  </a:cubicBezTo>
                  <a:cubicBezTo>
                    <a:pt x="16893" y="8840"/>
                    <a:pt x="17737" y="8454"/>
                    <a:pt x="18348" y="7832"/>
                  </a:cubicBezTo>
                  <a:lnTo>
                    <a:pt x="18353" y="7837"/>
                  </a:lnTo>
                  <a:lnTo>
                    <a:pt x="20152" y="6011"/>
                  </a:lnTo>
                  <a:cubicBezTo>
                    <a:pt x="20516" y="7368"/>
                    <a:pt x="20343" y="8670"/>
                    <a:pt x="19540" y="9505"/>
                  </a:cubicBezTo>
                  <a:lnTo>
                    <a:pt x="16947" y="12198"/>
                  </a:lnTo>
                  <a:cubicBezTo>
                    <a:pt x="16605" y="12553"/>
                    <a:pt x="16104" y="12766"/>
                    <a:pt x="15610" y="12766"/>
                  </a:cubicBezTo>
                  <a:cubicBezTo>
                    <a:pt x="15590" y="12765"/>
                    <a:pt x="13953" y="12652"/>
                    <a:pt x="12318" y="11611"/>
                  </a:cubicBezTo>
                  <a:lnTo>
                    <a:pt x="12314" y="11620"/>
                  </a:lnTo>
                  <a:cubicBezTo>
                    <a:pt x="12239" y="11572"/>
                    <a:pt x="12155" y="11537"/>
                    <a:pt x="12060" y="11537"/>
                  </a:cubicBezTo>
                  <a:cubicBezTo>
                    <a:pt x="11897" y="11537"/>
                    <a:pt x="11759" y="11625"/>
                    <a:pt x="11671" y="11753"/>
                  </a:cubicBezTo>
                  <a:lnTo>
                    <a:pt x="11654" y="11742"/>
                  </a:lnTo>
                  <a:lnTo>
                    <a:pt x="4270" y="20043"/>
                  </a:lnTo>
                  <a:cubicBezTo>
                    <a:pt x="3919" y="20399"/>
                    <a:pt x="3436" y="20618"/>
                    <a:pt x="2902" y="20618"/>
                  </a:cubicBezTo>
                  <a:cubicBezTo>
                    <a:pt x="1833" y="20618"/>
                    <a:pt x="967" y="19740"/>
                    <a:pt x="967" y="18655"/>
                  </a:cubicBezTo>
                  <a:cubicBezTo>
                    <a:pt x="967" y="18113"/>
                    <a:pt x="1184" y="17622"/>
                    <a:pt x="1534" y="17267"/>
                  </a:cubicBezTo>
                  <a:lnTo>
                    <a:pt x="9684" y="9801"/>
                  </a:lnTo>
                  <a:lnTo>
                    <a:pt x="9671" y="9786"/>
                  </a:lnTo>
                  <a:cubicBezTo>
                    <a:pt x="9796" y="9698"/>
                    <a:pt x="9884" y="9557"/>
                    <a:pt x="9884" y="9389"/>
                  </a:cubicBezTo>
                  <a:cubicBezTo>
                    <a:pt x="9884" y="9283"/>
                    <a:pt x="9844" y="9190"/>
                    <a:pt x="9787" y="9110"/>
                  </a:cubicBezTo>
                  <a:lnTo>
                    <a:pt x="9790" y="9107"/>
                  </a:lnTo>
                  <a:cubicBezTo>
                    <a:pt x="8390" y="7219"/>
                    <a:pt x="8340" y="5816"/>
                    <a:pt x="9546" y="4488"/>
                  </a:cubicBezTo>
                  <a:lnTo>
                    <a:pt x="12130" y="1805"/>
                  </a:lnTo>
                  <a:cubicBezTo>
                    <a:pt x="12785" y="1125"/>
                    <a:pt x="13641" y="982"/>
                    <a:pt x="14244" y="982"/>
                  </a:cubicBezTo>
                  <a:lnTo>
                    <a:pt x="14246" y="982"/>
                  </a:lnTo>
                  <a:cubicBezTo>
                    <a:pt x="14611" y="982"/>
                    <a:pt x="14988" y="1037"/>
                    <a:pt x="15366" y="1136"/>
                  </a:cubicBezTo>
                  <a:lnTo>
                    <a:pt x="13559" y="2970"/>
                  </a:lnTo>
                  <a:lnTo>
                    <a:pt x="14243" y="3664"/>
                  </a:lnTo>
                  <a:lnTo>
                    <a:pt x="16661" y="1210"/>
                  </a:lnTo>
                  <a:lnTo>
                    <a:pt x="16657" y="1206"/>
                  </a:lnTo>
                  <a:lnTo>
                    <a:pt x="17082" y="775"/>
                  </a:lnTo>
                  <a:cubicBezTo>
                    <a:pt x="16139" y="269"/>
                    <a:pt x="15160" y="0"/>
                    <a:pt x="14246" y="0"/>
                  </a:cubicBezTo>
                  <a:lnTo>
                    <a:pt x="14244" y="0"/>
                  </a:lnTo>
                  <a:cubicBezTo>
                    <a:pt x="13167" y="0"/>
                    <a:pt x="12182" y="361"/>
                    <a:pt x="11460" y="1111"/>
                  </a:cubicBezTo>
                  <a:lnTo>
                    <a:pt x="8867" y="3804"/>
                  </a:lnTo>
                  <a:cubicBezTo>
                    <a:pt x="7163" y="5672"/>
                    <a:pt x="7613" y="7584"/>
                    <a:pt x="8769" y="9315"/>
                  </a:cubicBezTo>
                  <a:lnTo>
                    <a:pt x="850" y="16572"/>
                  </a:lnTo>
                  <a:cubicBezTo>
                    <a:pt x="325" y="17106"/>
                    <a:pt x="0" y="17842"/>
                    <a:pt x="0" y="18655"/>
                  </a:cubicBezTo>
                  <a:cubicBezTo>
                    <a:pt x="0" y="20282"/>
                    <a:pt x="1299" y="21600"/>
                    <a:pt x="2902" y="21600"/>
                  </a:cubicBezTo>
                  <a:cubicBezTo>
                    <a:pt x="3703" y="21600"/>
                    <a:pt x="4429" y="21271"/>
                    <a:pt x="4954" y="20738"/>
                  </a:cubicBezTo>
                  <a:lnTo>
                    <a:pt x="12160" y="12652"/>
                  </a:lnTo>
                  <a:cubicBezTo>
                    <a:pt x="13800" y="13590"/>
                    <a:pt x="15363" y="13747"/>
                    <a:pt x="15606" y="13747"/>
                  </a:cubicBezTo>
                  <a:cubicBezTo>
                    <a:pt x="16313" y="13747"/>
                    <a:pt x="17067" y="13463"/>
                    <a:pt x="17617" y="12892"/>
                  </a:cubicBezTo>
                  <a:lnTo>
                    <a:pt x="20209" y="10198"/>
                  </a:lnTo>
                  <a:cubicBezTo>
                    <a:pt x="21560" y="8795"/>
                    <a:pt x="21600" y="6433"/>
                    <a:pt x="20499" y="4279"/>
                  </a:cubicBezTo>
                </a:path>
              </a:pathLst>
            </a:custGeom>
            <a:solidFill>
              <a:sysClr val="window" lastClr="FFFFFF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marL="0" marR="0" lvl="0" indent="0" algn="ctr" defTabSz="22851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1">
                <a:ln>
                  <a:noFill/>
                </a:ln>
                <a:solidFill>
                  <a:srgbClr val="F4B246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黑体"/>
                <a:ea typeface="Gill Sans"/>
                <a:cs typeface="Arial" panose="020B0604020202020204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54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143AE71A-8B12-2141-3218-D328883335B4}"/>
              </a:ext>
            </a:extLst>
          </p:cNvPr>
          <p:cNvSpPr txBox="1">
            <a:spLocks/>
          </p:cNvSpPr>
          <p:nvPr/>
        </p:nvSpPr>
        <p:spPr>
          <a:xfrm>
            <a:off x="721200" y="106446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MySQL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图形化管理工具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0934FA7E-78FA-41A5-7F72-0A042D52B421}"/>
              </a:ext>
            </a:extLst>
          </p:cNvPr>
          <p:cNvSpPr txBox="1">
            <a:spLocks/>
          </p:cNvSpPr>
          <p:nvPr/>
        </p:nvSpPr>
        <p:spPr>
          <a:xfrm>
            <a:off x="288958" y="251628"/>
            <a:ext cx="57272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ea typeface="Alibaba PuHuiTi Medium" pitchFamily="18" charset="-122"/>
              </a:rPr>
              <a:t>数据库设计</a:t>
            </a:r>
            <a:endParaRPr lang="en-US" altLang="zh-CN" sz="4000" b="1" dirty="0">
              <a:ea typeface="Alibaba PuHuiTi Medium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6C0BFB5-8522-B8DE-3280-9627B44C6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4" y="1683294"/>
            <a:ext cx="3911426" cy="505678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35F11E0-6D50-A73E-059D-726BDB711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611"/>
          <a:stretch/>
        </p:blipFill>
        <p:spPr>
          <a:xfrm>
            <a:off x="3576347" y="2200484"/>
            <a:ext cx="7565769" cy="45592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54B37EA-AC85-9A60-E10D-AF941E2853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47"/>
          <a:stretch/>
        </p:blipFill>
        <p:spPr>
          <a:xfrm>
            <a:off x="4238627" y="3110459"/>
            <a:ext cx="7631085" cy="364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7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FF9808-BE7E-BE9A-D9C5-5F09CE5DC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603" y="182311"/>
            <a:ext cx="6569478" cy="1409124"/>
          </a:xfrm>
          <a:prstGeom prst="rect">
            <a:avLst/>
          </a:prstGeom>
        </p:spPr>
      </p:pic>
      <p:sp>
        <p:nvSpPr>
          <p:cNvPr id="9" name="标题 4">
            <a:extLst>
              <a:ext uri="{FF2B5EF4-FFF2-40B4-BE49-F238E27FC236}">
                <a16:creationId xmlns:a16="http://schemas.microsoft.com/office/drawing/2014/main" id="{0934FA7E-78FA-41A5-7F72-0A042D52B421}"/>
              </a:ext>
            </a:extLst>
          </p:cNvPr>
          <p:cNvSpPr txBox="1">
            <a:spLocks/>
          </p:cNvSpPr>
          <p:nvPr/>
        </p:nvSpPr>
        <p:spPr>
          <a:xfrm>
            <a:off x="303472" y="296871"/>
            <a:ext cx="57272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ea typeface="Alibaba PuHuiTi Medium" pitchFamily="18" charset="-122"/>
              </a:rPr>
              <a:t>数据库设计</a:t>
            </a:r>
            <a:endParaRPr lang="en-US" altLang="zh-CN" sz="4000" b="1" dirty="0">
              <a:ea typeface="Alibaba PuHuiTi Medium" pitchFamily="18" charset="-122"/>
            </a:endParaRP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E6E611AB-CE24-9B59-B601-DEB5EDE5FED8}"/>
              </a:ext>
            </a:extLst>
          </p:cNvPr>
          <p:cNvSpPr txBox="1">
            <a:spLocks/>
          </p:cNvSpPr>
          <p:nvPr/>
        </p:nvSpPr>
        <p:spPr>
          <a:xfrm>
            <a:off x="721200" y="1191217"/>
            <a:ext cx="325900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DDL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表操作）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8CA1AA3-D2CE-5C8D-C0F0-08FC13468C8C}"/>
              </a:ext>
            </a:extLst>
          </p:cNvPr>
          <p:cNvGrpSpPr/>
          <p:nvPr/>
        </p:nvGrpSpPr>
        <p:grpSpPr>
          <a:xfrm>
            <a:off x="810421" y="1895737"/>
            <a:ext cx="4969763" cy="2345685"/>
            <a:chOff x="790576" y="1770170"/>
            <a:chExt cx="4969763" cy="234568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9AC4D84-913D-5E13-756D-59C8CB0E371B}"/>
                </a:ext>
              </a:extLst>
            </p:cNvPr>
            <p:cNvGrpSpPr/>
            <p:nvPr/>
          </p:nvGrpSpPr>
          <p:grpSpPr>
            <a:xfrm>
              <a:off x="790576" y="1770170"/>
              <a:ext cx="4969763" cy="2345685"/>
              <a:chOff x="1004679" y="1770170"/>
              <a:chExt cx="4827759" cy="2345685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5DC595EB-9F23-6430-49A8-9A99776F36A5}"/>
                  </a:ext>
                </a:extLst>
              </p:cNvPr>
              <p:cNvSpPr/>
              <p:nvPr/>
            </p:nvSpPr>
            <p:spPr>
              <a:xfrm>
                <a:off x="1004679" y="1770170"/>
                <a:ext cx="4827759" cy="2345685"/>
              </a:xfrm>
              <a:prstGeom prst="roundRect">
                <a:avLst>
                  <a:gd name="adj" fmla="val 4462"/>
                </a:avLst>
              </a:prstGeom>
              <a:solidFill>
                <a:srgbClr val="FFFFE4"/>
              </a:solidFill>
              <a:ln w="3175">
                <a:solidFill>
                  <a:sysClr val="window" lastClr="FFFFFF">
                    <a:lumMod val="50000"/>
                  </a:sysClr>
                </a:solidFill>
                <a:prstDash val="lgDash"/>
              </a:ln>
            </p:spPr>
            <p:txBody>
              <a:bodyPr wrap="square" tIns="216000" bIns="36000">
                <a:spAutoFit/>
              </a:bodyPr>
              <a:lstStyle/>
              <a:p>
                <a:pPr marL="0" marR="0" lvl="0" indent="0" defTabSz="54000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defTabSz="54000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create table 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表名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(</a:t>
                </a:r>
              </a:p>
              <a:p>
                <a:pPr marL="0" marR="0" lvl="0" indent="0" defTabSz="54000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	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 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字段类型  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[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约束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]  [ 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comment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注释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] ,</a:t>
                </a:r>
              </a:p>
              <a:p>
                <a:pPr marL="0" marR="0" lvl="0" indent="0" defTabSz="54000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	......</a:t>
                </a:r>
              </a:p>
              <a:p>
                <a:pPr marL="0" marR="0" lvl="0" indent="0" defTabSz="54000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	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n 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字段类型  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[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约束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]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[ 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comment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n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注释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] </a:t>
                </a:r>
              </a:p>
              <a:p>
                <a:pPr marL="0" marR="0" lvl="0" indent="0" defTabSz="54000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) [ 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comment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表注释 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] ;</a:t>
                </a:r>
                <a:endParaRPr kumimoji="0" lang="zh-CN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2" name="矩形: 对角圆角 11">
                <a:extLst>
                  <a:ext uri="{FF2B5EF4-FFF2-40B4-BE49-F238E27FC236}">
                    <a16:creationId xmlns:a16="http://schemas.microsoft.com/office/drawing/2014/main" id="{5CCF826B-9129-1512-99FF-E2A59EF84041}"/>
                  </a:ext>
                </a:extLst>
              </p:cNvPr>
              <p:cNvSpPr/>
              <p:nvPr/>
            </p:nvSpPr>
            <p:spPr>
              <a:xfrm>
                <a:off x="1004679" y="1770170"/>
                <a:ext cx="1280517" cy="421132"/>
              </a:xfrm>
              <a:prstGeom prst="round2DiagRect">
                <a:avLst>
                  <a:gd name="adj1" fmla="val 26463"/>
                  <a:gd name="adj2" fmla="val 0"/>
                </a:avLst>
              </a:prstGeom>
              <a:solidFill>
                <a:srgbClr val="C00000"/>
              </a:solidFill>
              <a:ln w="6350" cap="flat" cmpd="sng" algn="ctr">
                <a:noFill/>
                <a:prstDash val="lgDash"/>
              </a:ln>
              <a:effectLst/>
            </p:spPr>
            <p:txBody>
              <a:bodyPr lIns="108000" tIns="0" rIns="36000" bIns="72000" rtlCol="0" anchor="ctr"/>
              <a:lstStyle/>
              <a:p>
                <a:pPr marL="0" marR="0" lvl="0" indent="0" defTabSz="3600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创建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0" name="Shape 2394">
              <a:extLst>
                <a:ext uri="{FF2B5EF4-FFF2-40B4-BE49-F238E27FC236}">
                  <a16:creationId xmlns:a16="http://schemas.microsoft.com/office/drawing/2014/main" id="{F23488BB-E0F8-00A0-6EF0-F4FECB3D5DCB}"/>
                </a:ext>
              </a:extLst>
            </p:cNvPr>
            <p:cNvSpPr/>
            <p:nvPr/>
          </p:nvSpPr>
          <p:spPr>
            <a:xfrm>
              <a:off x="985062" y="1884286"/>
              <a:ext cx="227544" cy="227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ysClr val="window" lastClr="FFFFFF"/>
            </a:solidFill>
            <a:ln w="635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marL="0" marR="0" lvl="0" indent="0" algn="ctr" defTabSz="22851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1">
                <a:ln>
                  <a:noFill/>
                </a:ln>
                <a:solidFill>
                  <a:srgbClr val="F4B246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黑体"/>
                <a:ea typeface="Gill Sans"/>
                <a:cs typeface="Arial" panose="020B0604020202020204"/>
                <a:sym typeface="Gill Sans"/>
              </a:endParaRPr>
            </a:p>
          </p:txBody>
        </p:sp>
      </p:grpSp>
      <p:graphicFrame>
        <p:nvGraphicFramePr>
          <p:cNvPr id="13" name="表格 7">
            <a:extLst>
              <a:ext uri="{FF2B5EF4-FFF2-40B4-BE49-F238E27FC236}">
                <a16:creationId xmlns:a16="http://schemas.microsoft.com/office/drawing/2014/main" id="{3FCF3094-9DD5-10D3-6F0A-9191B0ADF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497304"/>
              </p:ext>
            </p:extLst>
          </p:nvPr>
        </p:nvGraphicFramePr>
        <p:xfrm>
          <a:off x="810422" y="4529574"/>
          <a:ext cx="11001827" cy="2210638"/>
        </p:xfrm>
        <a:graphic>
          <a:graphicData uri="http://schemas.openxmlformats.org/drawingml/2006/table">
            <a:tbl>
              <a:tblPr firstRow="1" bandRow="1"/>
              <a:tblGrid>
                <a:gridCol w="2108703">
                  <a:extLst>
                    <a:ext uri="{9D8B030D-6E8A-4147-A177-3AD203B41FA5}">
                      <a16:colId xmlns:a16="http://schemas.microsoft.com/office/drawing/2014/main" val="2525972579"/>
                    </a:ext>
                  </a:extLst>
                </a:gridCol>
                <a:gridCol w="5437891">
                  <a:extLst>
                    <a:ext uri="{9D8B030D-6E8A-4147-A177-3AD203B41FA5}">
                      <a16:colId xmlns:a16="http://schemas.microsoft.com/office/drawing/2014/main" val="2165851386"/>
                    </a:ext>
                  </a:extLst>
                </a:gridCol>
                <a:gridCol w="3455233">
                  <a:extLst>
                    <a:ext uri="{9D8B030D-6E8A-4147-A177-3AD203B41FA5}">
                      <a16:colId xmlns:a16="http://schemas.microsoft.com/office/drawing/2014/main" val="1702324220"/>
                    </a:ext>
                  </a:extLst>
                </a:gridCol>
              </a:tblGrid>
              <a:tr h="43092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8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约束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8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描述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8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关键字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660018"/>
                  </a:ext>
                </a:extLst>
              </a:tr>
              <a:tr h="35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非空约束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限制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该字段值不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能为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null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600" b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not  null</a:t>
                      </a:r>
                      <a:endParaRPr lang="zh-CN" altLang="en-US" sz="1600" b="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245220"/>
                  </a:ext>
                </a:extLst>
              </a:tr>
              <a:tr h="35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唯一约束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保证字段的所有数据都是唯一、不重复的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600" b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unique</a:t>
                      </a:r>
                      <a:endParaRPr lang="zh-CN" altLang="en-US" sz="1600" b="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762740"/>
                  </a:ext>
                </a:extLst>
              </a:tr>
              <a:tr h="35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主键约束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主键是一行数据的唯一标识，要求非空且唯一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600" b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primary  key</a:t>
                      </a:r>
                      <a:endParaRPr lang="zh-CN" altLang="en-US" sz="1600" b="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72700"/>
                  </a:ext>
                </a:extLst>
              </a:tr>
              <a:tr h="35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默认约束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保存数据时，如果未指定该字段值，则采用默认值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default</a:t>
                      </a:r>
                      <a:endParaRPr lang="zh-CN" altLang="en-US" sz="1600" b="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882233"/>
                  </a:ext>
                </a:extLst>
              </a:tr>
              <a:tr h="35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外键约束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让两张表的数据建立连接，保证数据的一致性和完整性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foreign  key</a:t>
                      </a:r>
                      <a:endParaRPr lang="zh-CN" altLang="en-US" sz="1600" b="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602182"/>
                  </a:ext>
                </a:extLst>
              </a:tr>
            </a:tbl>
          </a:graphicData>
        </a:graphic>
      </p:graphicFrame>
      <p:grpSp>
        <p:nvGrpSpPr>
          <p:cNvPr id="14" name="组合 13">
            <a:extLst>
              <a:ext uri="{FF2B5EF4-FFF2-40B4-BE49-F238E27FC236}">
                <a16:creationId xmlns:a16="http://schemas.microsoft.com/office/drawing/2014/main" id="{FB58D406-93EC-E089-F63B-259E9F295418}"/>
              </a:ext>
            </a:extLst>
          </p:cNvPr>
          <p:cNvGrpSpPr/>
          <p:nvPr/>
        </p:nvGrpSpPr>
        <p:grpSpPr>
          <a:xfrm>
            <a:off x="6089174" y="1891109"/>
            <a:ext cx="5381625" cy="2178199"/>
            <a:chOff x="6334125" y="1655699"/>
            <a:chExt cx="5381625" cy="2178199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46B1E10-4091-69B5-1075-4475060CDF6C}"/>
                </a:ext>
              </a:extLst>
            </p:cNvPr>
            <p:cNvGrpSpPr/>
            <p:nvPr/>
          </p:nvGrpSpPr>
          <p:grpSpPr>
            <a:xfrm>
              <a:off x="6334125" y="1655699"/>
              <a:ext cx="5381625" cy="2178199"/>
              <a:chOff x="1004678" y="1770170"/>
              <a:chExt cx="5227853" cy="2178199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414C584F-C005-A748-3350-09DF99488972}"/>
                  </a:ext>
                </a:extLst>
              </p:cNvPr>
              <p:cNvSpPr/>
              <p:nvPr/>
            </p:nvSpPr>
            <p:spPr>
              <a:xfrm>
                <a:off x="1004679" y="1770170"/>
                <a:ext cx="5227852" cy="2178199"/>
              </a:xfrm>
              <a:prstGeom prst="roundRect">
                <a:avLst>
                  <a:gd name="adj" fmla="val 4462"/>
                </a:avLst>
              </a:prstGeom>
              <a:solidFill>
                <a:srgbClr val="FFFFE4"/>
              </a:solidFill>
              <a:ln w="3175">
                <a:solidFill>
                  <a:sysClr val="window" lastClr="FFFFFF">
                    <a:lumMod val="50000"/>
                  </a:sysClr>
                </a:solidFill>
                <a:prstDash val="lgDash"/>
              </a:ln>
            </p:spPr>
            <p:txBody>
              <a:bodyPr wrap="square" tIns="0">
                <a:spAutoFit/>
              </a:bodyPr>
              <a:lstStyle/>
              <a:p>
                <a:pPr marL="0" marR="0" lvl="0" indent="0" defTabSz="540000" eaLnBrk="0" fontAlgn="base" latinLnBrk="0" hangingPunct="0">
                  <a:lnSpc>
                    <a:spcPct val="150000"/>
                  </a:lnSpc>
                  <a:spcBef>
                    <a:spcPts val="1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defTabSz="540000" eaLnBrk="0" fontAlgn="base" latinLnBrk="0" hangingPunct="0">
                  <a:lnSpc>
                    <a:spcPct val="150000"/>
                  </a:lnSpc>
                  <a:spcBef>
                    <a:spcPts val="1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marR="0" lvl="0" indent="-285750" defTabSz="540000" eaLnBrk="0" fontAlgn="base" latinLnBrk="0" hangingPunct="0">
                  <a:spcBef>
                    <a:spcPts val="1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概念：约束是作用于表中字段上的规则，用于限制存储在表中的数据。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marR="0" lvl="0" indent="-285750" defTabSz="540000" eaLnBrk="0" fontAlgn="base" latinLnBrk="0" hangingPunct="0">
                  <a:spcBef>
                    <a:spcPts val="1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目的：保证数据库中数据的正确性、有效性和完整性。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marR="0" lvl="0" indent="-285750" defTabSz="540000" eaLnBrk="0" fontAlgn="base" latinLnBrk="0" hangingPunct="0">
                  <a:lnSpc>
                    <a:spcPct val="150000"/>
                  </a:lnSpc>
                  <a:spcBef>
                    <a:spcPts val="1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endPara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8" name="矩形: 对角圆角 17">
                <a:extLst>
                  <a:ext uri="{FF2B5EF4-FFF2-40B4-BE49-F238E27FC236}">
                    <a16:creationId xmlns:a16="http://schemas.microsoft.com/office/drawing/2014/main" id="{2F54CB2D-8531-4936-6873-9612E691CF3B}"/>
                  </a:ext>
                </a:extLst>
              </p:cNvPr>
              <p:cNvSpPr/>
              <p:nvPr/>
            </p:nvSpPr>
            <p:spPr>
              <a:xfrm>
                <a:off x="1004678" y="1770170"/>
                <a:ext cx="1158241" cy="425760"/>
              </a:xfrm>
              <a:prstGeom prst="round2DiagRect">
                <a:avLst>
                  <a:gd name="adj1" fmla="val 21478"/>
                  <a:gd name="adj2" fmla="val 0"/>
                </a:avLst>
              </a:prstGeom>
              <a:solidFill>
                <a:srgbClr val="C00000"/>
              </a:solidFill>
              <a:ln w="6350" cap="flat" cmpd="sng" algn="ctr">
                <a:noFill/>
                <a:prstDash val="lgDash"/>
              </a:ln>
              <a:effectLst/>
            </p:spPr>
            <p:txBody>
              <a:bodyPr lIns="108000" tIns="0" rIns="36000" bIns="72000" rtlCol="0" anchor="ctr"/>
              <a:lstStyle/>
              <a:p>
                <a:pPr marL="0" marR="0" lvl="0" indent="0" defTabSz="3600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约束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6" name="Shape 2625">
              <a:extLst>
                <a:ext uri="{FF2B5EF4-FFF2-40B4-BE49-F238E27FC236}">
                  <a16:creationId xmlns:a16="http://schemas.microsoft.com/office/drawing/2014/main" id="{4E9F7DA5-9F46-B789-5EB1-8102B5AE88DF}"/>
                </a:ext>
              </a:extLst>
            </p:cNvPr>
            <p:cNvSpPr/>
            <p:nvPr/>
          </p:nvSpPr>
          <p:spPr>
            <a:xfrm>
              <a:off x="6514230" y="1764545"/>
              <a:ext cx="244867" cy="211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3" h="20545" extrusionOk="0">
                  <a:moveTo>
                    <a:pt x="9621" y="9676"/>
                  </a:moveTo>
                  <a:cubicBezTo>
                    <a:pt x="9621" y="9676"/>
                    <a:pt x="9621" y="9675"/>
                    <a:pt x="9621" y="9675"/>
                  </a:cubicBezTo>
                  <a:lnTo>
                    <a:pt x="9620" y="9674"/>
                  </a:lnTo>
                  <a:cubicBezTo>
                    <a:pt x="9620" y="9674"/>
                    <a:pt x="9621" y="9676"/>
                    <a:pt x="9621" y="9676"/>
                  </a:cubicBezTo>
                  <a:close/>
                  <a:moveTo>
                    <a:pt x="19582" y="1266"/>
                  </a:moveTo>
                  <a:cubicBezTo>
                    <a:pt x="18115" y="-422"/>
                    <a:pt x="15737" y="-422"/>
                    <a:pt x="14270" y="1266"/>
                  </a:cubicBezTo>
                  <a:lnTo>
                    <a:pt x="14934" y="2030"/>
                  </a:lnTo>
                  <a:cubicBezTo>
                    <a:pt x="16034" y="765"/>
                    <a:pt x="17818" y="765"/>
                    <a:pt x="18918" y="2030"/>
                  </a:cubicBezTo>
                  <a:cubicBezTo>
                    <a:pt x="20019" y="3297"/>
                    <a:pt x="20019" y="5351"/>
                    <a:pt x="18918" y="6618"/>
                  </a:cubicBezTo>
                  <a:lnTo>
                    <a:pt x="8956" y="17881"/>
                  </a:lnTo>
                  <a:lnTo>
                    <a:pt x="9621" y="18645"/>
                  </a:lnTo>
                  <a:lnTo>
                    <a:pt x="19582" y="7382"/>
                  </a:lnTo>
                  <a:cubicBezTo>
                    <a:pt x="21050" y="5693"/>
                    <a:pt x="21050" y="2955"/>
                    <a:pt x="19582" y="1266"/>
                  </a:cubicBezTo>
                  <a:moveTo>
                    <a:pt x="2315" y="17881"/>
                  </a:moveTo>
                  <a:cubicBezTo>
                    <a:pt x="481" y="15770"/>
                    <a:pt x="481" y="12551"/>
                    <a:pt x="2315" y="10439"/>
                  </a:cubicBezTo>
                  <a:cubicBezTo>
                    <a:pt x="2317" y="10437"/>
                    <a:pt x="2320" y="10434"/>
                    <a:pt x="2323" y="10431"/>
                  </a:cubicBezTo>
                  <a:lnTo>
                    <a:pt x="2323" y="10431"/>
                  </a:lnTo>
                  <a:lnTo>
                    <a:pt x="9289" y="2413"/>
                  </a:lnTo>
                  <a:cubicBezTo>
                    <a:pt x="9472" y="2201"/>
                    <a:pt x="9472" y="1859"/>
                    <a:pt x="9289" y="1648"/>
                  </a:cubicBezTo>
                  <a:cubicBezTo>
                    <a:pt x="9105" y="1437"/>
                    <a:pt x="8808" y="1437"/>
                    <a:pt x="8624" y="1648"/>
                  </a:cubicBezTo>
                  <a:lnTo>
                    <a:pt x="1651" y="9675"/>
                  </a:lnTo>
                  <a:cubicBezTo>
                    <a:pt x="-550" y="12208"/>
                    <a:pt x="-550" y="16112"/>
                    <a:pt x="1651" y="18645"/>
                  </a:cubicBezTo>
                  <a:cubicBezTo>
                    <a:pt x="3852" y="21178"/>
                    <a:pt x="7420" y="21178"/>
                    <a:pt x="9621" y="18645"/>
                  </a:cubicBezTo>
                  <a:lnTo>
                    <a:pt x="8948" y="17889"/>
                  </a:lnTo>
                  <a:cubicBezTo>
                    <a:pt x="7114" y="19991"/>
                    <a:pt x="4147" y="19989"/>
                    <a:pt x="2315" y="17881"/>
                  </a:cubicBezTo>
                  <a:moveTo>
                    <a:pt x="6300" y="13497"/>
                  </a:moveTo>
                  <a:cubicBezTo>
                    <a:pt x="7033" y="14341"/>
                    <a:pt x="8223" y="14341"/>
                    <a:pt x="8956" y="13497"/>
                  </a:cubicBezTo>
                  <a:lnTo>
                    <a:pt x="13937" y="7764"/>
                  </a:lnTo>
                  <a:cubicBezTo>
                    <a:pt x="14121" y="7553"/>
                    <a:pt x="14121" y="7211"/>
                    <a:pt x="13937" y="7000"/>
                  </a:cubicBezTo>
                  <a:cubicBezTo>
                    <a:pt x="13754" y="6789"/>
                    <a:pt x="13457" y="6789"/>
                    <a:pt x="13273" y="7000"/>
                  </a:cubicBezTo>
                  <a:lnTo>
                    <a:pt x="8292" y="12732"/>
                  </a:lnTo>
                  <a:cubicBezTo>
                    <a:pt x="7926" y="13155"/>
                    <a:pt x="7331" y="13155"/>
                    <a:pt x="6964" y="12732"/>
                  </a:cubicBezTo>
                  <a:cubicBezTo>
                    <a:pt x="6597" y="12310"/>
                    <a:pt x="6597" y="11626"/>
                    <a:pt x="6964" y="11204"/>
                  </a:cubicBezTo>
                  <a:lnTo>
                    <a:pt x="8292" y="9675"/>
                  </a:lnTo>
                  <a:lnTo>
                    <a:pt x="14934" y="2030"/>
                  </a:lnTo>
                  <a:lnTo>
                    <a:pt x="14270" y="1266"/>
                  </a:lnTo>
                  <a:lnTo>
                    <a:pt x="6300" y="10439"/>
                  </a:lnTo>
                  <a:cubicBezTo>
                    <a:pt x="5566" y="11284"/>
                    <a:pt x="5566" y="12653"/>
                    <a:pt x="6300" y="13497"/>
                  </a:cubicBezTo>
                </a:path>
              </a:pathLst>
            </a:custGeom>
            <a:solidFill>
              <a:sysClr val="window" lastClr="FFFFFF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marL="0" marR="0" lvl="0" indent="0" algn="ctr" defTabSz="22851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Gill Sans"/>
              </a:endParaRPr>
            </a:p>
          </p:txBody>
        </p:sp>
      </p:grpSp>
      <p:sp>
        <p:nvSpPr>
          <p:cNvPr id="20" name="矩形: 对角圆角 19">
            <a:extLst>
              <a:ext uri="{FF2B5EF4-FFF2-40B4-BE49-F238E27FC236}">
                <a16:creationId xmlns:a16="http://schemas.microsoft.com/office/drawing/2014/main" id="{6093B0A6-0DA9-35EE-F092-398ED5947D91}"/>
              </a:ext>
            </a:extLst>
          </p:cNvPr>
          <p:cNvSpPr/>
          <p:nvPr/>
        </p:nvSpPr>
        <p:spPr>
          <a:xfrm>
            <a:off x="6161316" y="973927"/>
            <a:ext cx="554603" cy="424345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唯一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标识</a:t>
            </a:r>
          </a:p>
        </p:txBody>
      </p:sp>
      <p:sp>
        <p:nvSpPr>
          <p:cNvPr id="21" name="矩形: 对角圆角 20">
            <a:extLst>
              <a:ext uri="{FF2B5EF4-FFF2-40B4-BE49-F238E27FC236}">
                <a16:creationId xmlns:a16="http://schemas.microsoft.com/office/drawing/2014/main" id="{9B19B5A3-3621-168C-D6D4-B74FF3F4B05C}"/>
              </a:ext>
            </a:extLst>
          </p:cNvPr>
          <p:cNvSpPr/>
          <p:nvPr/>
        </p:nvSpPr>
        <p:spPr>
          <a:xfrm>
            <a:off x="7349778" y="1203645"/>
            <a:ext cx="554603" cy="275779"/>
          </a:xfrm>
          <a:prstGeom prst="round2Diag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唯一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对角圆角 21">
            <a:extLst>
              <a:ext uri="{FF2B5EF4-FFF2-40B4-BE49-F238E27FC236}">
                <a16:creationId xmlns:a16="http://schemas.microsoft.com/office/drawing/2014/main" id="{41D328C9-D9D3-2378-98B3-41C236521494}"/>
              </a:ext>
            </a:extLst>
          </p:cNvPr>
          <p:cNvSpPr/>
          <p:nvPr/>
        </p:nvSpPr>
        <p:spPr>
          <a:xfrm>
            <a:off x="8668870" y="836037"/>
            <a:ext cx="554603" cy="275779"/>
          </a:xfrm>
          <a:prstGeom prst="round2Diag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非空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: 对角圆角 22">
            <a:extLst>
              <a:ext uri="{FF2B5EF4-FFF2-40B4-BE49-F238E27FC236}">
                <a16:creationId xmlns:a16="http://schemas.microsoft.com/office/drawing/2014/main" id="{B9DC1252-6911-76EE-08C0-61D8FD43B68E}"/>
              </a:ext>
            </a:extLst>
          </p:cNvPr>
          <p:cNvSpPr/>
          <p:nvPr/>
        </p:nvSpPr>
        <p:spPr>
          <a:xfrm>
            <a:off x="11158955" y="879242"/>
            <a:ext cx="554603" cy="424345"/>
          </a:xfrm>
          <a:prstGeom prst="round2Diag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男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矩形: 对角圆角 23">
            <a:extLst>
              <a:ext uri="{FF2B5EF4-FFF2-40B4-BE49-F238E27FC236}">
                <a16:creationId xmlns:a16="http://schemas.microsoft.com/office/drawing/2014/main" id="{67A27046-0DAD-70C3-289D-502DB08E91D0}"/>
              </a:ext>
            </a:extLst>
          </p:cNvPr>
          <p:cNvSpPr/>
          <p:nvPr/>
        </p:nvSpPr>
        <p:spPr>
          <a:xfrm>
            <a:off x="7349778" y="686663"/>
            <a:ext cx="554603" cy="275779"/>
          </a:xfrm>
          <a:prstGeom prst="round2Diag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非空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7069A0E-ECF5-C8DC-B360-8081EC5114DC}"/>
              </a:ext>
            </a:extLst>
          </p:cNvPr>
          <p:cNvSpPr txBox="1"/>
          <p:nvPr/>
        </p:nvSpPr>
        <p:spPr>
          <a:xfrm>
            <a:off x="9640397" y="5694264"/>
            <a:ext cx="2259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en-US" altLang="zh-CN" sz="16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auto_increment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自增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27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0934FA7E-78FA-41A5-7F72-0A042D52B421}"/>
              </a:ext>
            </a:extLst>
          </p:cNvPr>
          <p:cNvSpPr txBox="1">
            <a:spLocks/>
          </p:cNvSpPr>
          <p:nvPr/>
        </p:nvSpPr>
        <p:spPr>
          <a:xfrm>
            <a:off x="288958" y="251628"/>
            <a:ext cx="57272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>
                <a:ea typeface="Alibaba PuHuiTi Medium" pitchFamily="18" charset="-122"/>
              </a:rPr>
              <a:t>数据库设计</a:t>
            </a:r>
            <a:endParaRPr lang="en-US" altLang="zh-CN" sz="4000" b="1" dirty="0">
              <a:ea typeface="Alibaba PuHuiTi Medium" pitchFamily="18" charset="-122"/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762279DB-607C-54BE-ECB3-71B186FFFE4C}"/>
              </a:ext>
            </a:extLst>
          </p:cNvPr>
          <p:cNvSpPr txBox="1">
            <a:spLocks/>
          </p:cNvSpPr>
          <p:nvPr/>
        </p:nvSpPr>
        <p:spPr>
          <a:xfrm>
            <a:off x="443596" y="962828"/>
            <a:ext cx="10749598" cy="1253566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marR="0" lvl="0" indent="-360000" algn="l" defTabSz="3600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</a:p>
          <a:p>
            <a:pPr marL="0" marR="0" lvl="0" indent="0" algn="l" defTabSz="3600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中的数据类型有很多，主要分为三类：数值类型、字符串类型、日期时间类型。</a:t>
            </a:r>
          </a:p>
          <a:p>
            <a:pPr marL="0" marR="0" lvl="0" indent="0" algn="l" defTabSz="3600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A06496-A8FB-8B38-86B3-0B9EB270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60" y="2528177"/>
            <a:ext cx="3618738" cy="34239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0CCB7C-C35B-407D-4B71-83B98F684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324" y="2471192"/>
            <a:ext cx="5061990" cy="35379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7798A4A-0D7D-1D7B-96B9-F7FA8E907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238" y="4117225"/>
            <a:ext cx="5987299" cy="207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1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0934FA7E-78FA-41A5-7F72-0A042D52B421}"/>
              </a:ext>
            </a:extLst>
          </p:cNvPr>
          <p:cNvSpPr txBox="1">
            <a:spLocks/>
          </p:cNvSpPr>
          <p:nvPr/>
        </p:nvSpPr>
        <p:spPr>
          <a:xfrm>
            <a:off x="288958" y="251628"/>
            <a:ext cx="57272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ea typeface="Alibaba PuHuiTi Medium" pitchFamily="18" charset="-122"/>
              </a:rPr>
              <a:t>数据库设计</a:t>
            </a:r>
            <a:endParaRPr lang="en-US" altLang="zh-CN" sz="4000" b="1" dirty="0">
              <a:ea typeface="Alibaba PuHuiTi Medium" pitchFamily="18" charset="-122"/>
            </a:endParaRP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83A128DF-AD01-8A81-7689-EE9D80E1BD28}"/>
              </a:ext>
            </a:extLst>
          </p:cNvPr>
          <p:cNvSpPr txBox="1">
            <a:spLocks/>
          </p:cNvSpPr>
          <p:nvPr/>
        </p:nvSpPr>
        <p:spPr>
          <a:xfrm>
            <a:off x="721200" y="1234347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DDL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（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表操作）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59FC71C-2465-D858-5FC1-3926430749A3}"/>
              </a:ext>
            </a:extLst>
          </p:cNvPr>
          <p:cNvGrpSpPr/>
          <p:nvPr/>
        </p:nvGrpSpPr>
        <p:grpSpPr>
          <a:xfrm>
            <a:off x="831301" y="2065779"/>
            <a:ext cx="6456119" cy="2953682"/>
            <a:chOff x="1004677" y="1770170"/>
            <a:chExt cx="6456119" cy="2953682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FC76CD21-DB5E-20E1-1F32-E6BE73F39B0D}"/>
                </a:ext>
              </a:extLst>
            </p:cNvPr>
            <p:cNvSpPr/>
            <p:nvPr/>
          </p:nvSpPr>
          <p:spPr>
            <a:xfrm>
              <a:off x="1004677" y="1770170"/>
              <a:ext cx="6456119" cy="2953682"/>
            </a:xfrm>
            <a:prstGeom prst="roundRect">
              <a:avLst>
                <a:gd name="adj" fmla="val 6361"/>
              </a:avLst>
            </a:prstGeom>
            <a:solidFill>
              <a:srgbClr val="FFFFE4"/>
            </a:solidFill>
            <a:ln w="3175">
              <a:solidFill>
                <a:sysClr val="window" lastClr="FFFFFF">
                  <a:lumMod val="50000"/>
                </a:sys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marL="0" marR="0" lvl="0" indent="0" defTabSz="5400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0" marR="0" lvl="0" indent="0" defTabSz="5400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marR="0" lvl="0" indent="-285750" defTabSz="540000" eaLnBrk="0" fontAlgn="base" latinLnBrk="0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查询当前数据库所有表：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show tables;</a:t>
              </a: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marR="0" lvl="0" indent="-285750" defTabSz="540000" eaLnBrk="0" fontAlgn="base" latinLnBrk="0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查询表结构：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desc 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;</a:t>
              </a:r>
            </a:p>
            <a:p>
              <a:pPr marL="285750" marR="0" lvl="0" indent="-285750" defTabSz="540000" eaLnBrk="0" fontAlgn="base" latinLnBrk="0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查询建表语句：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show create table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;</a:t>
              </a:r>
            </a:p>
            <a:p>
              <a:pPr marL="0" marR="0" lvl="0" indent="0" defTabSz="5400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" name="矩形: 对角圆角 4">
              <a:extLst>
                <a:ext uri="{FF2B5EF4-FFF2-40B4-BE49-F238E27FC236}">
                  <a16:creationId xmlns:a16="http://schemas.microsoft.com/office/drawing/2014/main" id="{38250CE9-1991-E7EF-9802-E3885077170E}"/>
                </a:ext>
              </a:extLst>
            </p:cNvPr>
            <p:cNvSpPr/>
            <p:nvPr/>
          </p:nvSpPr>
          <p:spPr>
            <a:xfrm>
              <a:off x="1004678" y="1770170"/>
              <a:ext cx="1201249" cy="434864"/>
            </a:xfrm>
            <a:prstGeom prst="round2DiagRect">
              <a:avLst>
                <a:gd name="adj1" fmla="val 34216"/>
                <a:gd name="adj2" fmla="val 0"/>
              </a:avLst>
            </a:prstGeom>
            <a:solidFill>
              <a:srgbClr val="C00000"/>
            </a:solidFill>
            <a:ln w="6350" cap="flat" cmpd="sng" algn="ctr">
              <a:noFill/>
              <a:prstDash val="lgDash"/>
            </a:ln>
            <a:effectLst/>
          </p:spPr>
          <p:txBody>
            <a:bodyPr lIns="108000" tIns="0" rIns="36000" bIns="72000" rtlCol="0" anchor="ctr"/>
            <a:lstStyle/>
            <a:p>
              <a:pPr marL="0" marR="0" lvl="0" indent="0" defTabSz="3600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查询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6" name="Shape 2414">
            <a:extLst>
              <a:ext uri="{FF2B5EF4-FFF2-40B4-BE49-F238E27FC236}">
                <a16:creationId xmlns:a16="http://schemas.microsoft.com/office/drawing/2014/main" id="{1CC03A00-52EA-8DA4-DF99-3CE2D50F595B}"/>
              </a:ext>
            </a:extLst>
          </p:cNvPr>
          <p:cNvSpPr/>
          <p:nvPr/>
        </p:nvSpPr>
        <p:spPr>
          <a:xfrm>
            <a:off x="1020198" y="2173011"/>
            <a:ext cx="213332" cy="213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ysClr val="window" lastClr="FFFFFF"/>
          </a:solidFill>
          <a:ln w="19050">
            <a:noFill/>
            <a:miter lim="400000"/>
          </a:ln>
        </p:spPr>
        <p:txBody>
          <a:bodyPr lIns="19047" tIns="19047" rIns="19047" bIns="19047" anchor="ctr"/>
          <a:lstStyle/>
          <a:p>
            <a:pPr marL="0" marR="0" lvl="0" indent="0" algn="ctr" defTabSz="2285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1">
              <a:ln>
                <a:noFill/>
              </a:ln>
              <a:solidFill>
                <a:srgbClr val="F4B246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黑体"/>
              <a:ea typeface="Gill Sans"/>
              <a:cs typeface="Arial" panose="020B0604020202020204"/>
              <a:sym typeface="Gill San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12EDBA0-F816-C29A-1DE8-020AAE52B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316" y="1359902"/>
            <a:ext cx="4530609" cy="504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7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0934FA7E-78FA-41A5-7F72-0A042D52B421}"/>
              </a:ext>
            </a:extLst>
          </p:cNvPr>
          <p:cNvSpPr txBox="1">
            <a:spLocks/>
          </p:cNvSpPr>
          <p:nvPr/>
        </p:nvSpPr>
        <p:spPr>
          <a:xfrm>
            <a:off x="288958" y="251628"/>
            <a:ext cx="57272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ea typeface="Alibaba PuHuiTi Medium" pitchFamily="18" charset="-122"/>
              </a:rPr>
              <a:t>数据库设计</a:t>
            </a:r>
            <a:endParaRPr lang="en-US" altLang="zh-CN" sz="4000" b="1" dirty="0">
              <a:ea typeface="Alibaba PuHuiTi Medium" pitchFamily="18" charset="-122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E5CAE891-DDF3-1720-C6F5-52B1B48CB1A6}"/>
              </a:ext>
            </a:extLst>
          </p:cNvPr>
          <p:cNvSpPr txBox="1">
            <a:spLocks/>
          </p:cNvSpPr>
          <p:nvPr/>
        </p:nvSpPr>
        <p:spPr>
          <a:xfrm>
            <a:off x="641372" y="1142602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DDL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（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表操作）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F1AB30C-E4DB-B050-9803-8834E8CB40EB}"/>
              </a:ext>
            </a:extLst>
          </p:cNvPr>
          <p:cNvGrpSpPr/>
          <p:nvPr/>
        </p:nvGrpSpPr>
        <p:grpSpPr>
          <a:xfrm>
            <a:off x="820982" y="1839566"/>
            <a:ext cx="10393452" cy="4762866"/>
            <a:chOff x="1004677" y="1770170"/>
            <a:chExt cx="10393452" cy="4762866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32A74F9C-BB46-EA34-D4AD-15F40A0B24D6}"/>
                </a:ext>
              </a:extLst>
            </p:cNvPr>
            <p:cNvSpPr/>
            <p:nvPr/>
          </p:nvSpPr>
          <p:spPr>
            <a:xfrm>
              <a:off x="1004677" y="1770170"/>
              <a:ext cx="10393452" cy="4762866"/>
            </a:xfrm>
            <a:prstGeom prst="roundRect">
              <a:avLst>
                <a:gd name="adj" fmla="val 6361"/>
              </a:avLst>
            </a:prstGeom>
            <a:solidFill>
              <a:srgbClr val="FFFFE4"/>
            </a:solidFill>
            <a:ln w="3175">
              <a:solidFill>
                <a:sysClr val="window" lastClr="FFFFFF">
                  <a:lumMod val="50000"/>
                </a:sys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marL="0" marR="0" lvl="0" indent="0" defTabSz="540000" eaLnBrk="0" fontAlgn="base" latinLnBrk="0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marR="0" lvl="0" indent="-285750" defTabSz="540000" eaLnBrk="0" fontAlgn="base" latinLnBrk="0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添加字段：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alter table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add 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字段名  类型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长度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  [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comment 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注释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]  [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约束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];</a:t>
              </a:r>
            </a:p>
            <a:p>
              <a:pPr marL="285750" marR="0" lvl="0" indent="-285750" defTabSz="540000" eaLnBrk="0" fontAlgn="base" latinLnBrk="0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修改字段类型：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alter table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modify 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字段名  新数据类型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长度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);</a:t>
              </a:r>
            </a:p>
            <a:p>
              <a:pPr marL="285750" marR="0" lvl="0" indent="-285750" defTabSz="540000" eaLnBrk="0" fontAlgn="base" latinLnBrk="0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修改字段名和字段类型：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alter table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change 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旧字段名  新字段名  类型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长度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  [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comment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注释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]  [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约束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];</a:t>
              </a:r>
            </a:p>
            <a:p>
              <a:pPr marL="285750" marR="0" lvl="0" indent="-285750" defTabSz="540000" eaLnBrk="0" fontAlgn="base" latinLnBrk="0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删除字段：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alter table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drop  column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字段名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;</a:t>
              </a:r>
            </a:p>
            <a:p>
              <a:pPr marL="285750" marR="0" lvl="0" indent="-285750" defTabSz="540000" eaLnBrk="0" fontAlgn="base" latinLnBrk="0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修改表名：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rename table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to 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新表名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;</a:t>
              </a:r>
            </a:p>
            <a:p>
              <a:pPr marL="285750" marR="0" lvl="0" indent="-285750" defTabSz="540000" eaLnBrk="0" fontAlgn="base" latinLnBrk="0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矩形: 对角圆角 11">
              <a:extLst>
                <a:ext uri="{FF2B5EF4-FFF2-40B4-BE49-F238E27FC236}">
                  <a16:creationId xmlns:a16="http://schemas.microsoft.com/office/drawing/2014/main" id="{B9CB7332-C02B-A587-A67B-EC4E86085BDF}"/>
                </a:ext>
              </a:extLst>
            </p:cNvPr>
            <p:cNvSpPr/>
            <p:nvPr/>
          </p:nvSpPr>
          <p:spPr>
            <a:xfrm>
              <a:off x="1004679" y="1770170"/>
              <a:ext cx="1509986" cy="429171"/>
            </a:xfrm>
            <a:prstGeom prst="round2DiagRect">
              <a:avLst>
                <a:gd name="adj1" fmla="val 34216"/>
                <a:gd name="adj2" fmla="val 0"/>
              </a:avLst>
            </a:prstGeom>
            <a:solidFill>
              <a:srgbClr val="C00000"/>
            </a:solidFill>
            <a:ln w="6350" cap="flat" cmpd="sng" algn="ctr">
              <a:noFill/>
              <a:prstDash val="lgDash"/>
            </a:ln>
            <a:effectLst/>
          </p:spPr>
          <p:txBody>
            <a:bodyPr lIns="108000" tIns="0" rIns="36000" bIns="72000" rtlCol="0" anchor="ctr"/>
            <a:lstStyle/>
            <a:p>
              <a:pPr marL="0" marR="0" lvl="0" indent="0" defTabSz="3600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修改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3" name="Shape 2393">
            <a:extLst>
              <a:ext uri="{FF2B5EF4-FFF2-40B4-BE49-F238E27FC236}">
                <a16:creationId xmlns:a16="http://schemas.microsoft.com/office/drawing/2014/main" id="{53653254-5031-F4CE-2A09-CD61F7571398}"/>
              </a:ext>
            </a:extLst>
          </p:cNvPr>
          <p:cNvSpPr/>
          <p:nvPr/>
        </p:nvSpPr>
        <p:spPr>
          <a:xfrm>
            <a:off x="1039110" y="1929898"/>
            <a:ext cx="233935" cy="247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ysClr val="window" lastClr="FFFFFF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marL="0" marR="0" lvl="0" indent="0" algn="ctr" defTabSz="2285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1">
              <a:ln>
                <a:noFill/>
              </a:ln>
              <a:solidFill>
                <a:srgbClr val="F4B246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黑体"/>
              <a:ea typeface="Gill Sans"/>
              <a:cs typeface="Arial" panose="020B060402020202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83988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标题 4">
            <a:extLst>
              <a:ext uri="{FF2B5EF4-FFF2-40B4-BE49-F238E27FC236}">
                <a16:creationId xmlns:a16="http://schemas.microsoft.com/office/drawing/2014/main" id="{1396FD92-0ACB-2F70-73AC-B058675D781F}"/>
              </a:ext>
            </a:extLst>
          </p:cNvPr>
          <p:cNvSpPr txBox="1">
            <a:spLocks/>
          </p:cNvSpPr>
          <p:nvPr/>
        </p:nvSpPr>
        <p:spPr>
          <a:xfrm>
            <a:off x="592869" y="344570"/>
            <a:ext cx="625853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libaba PuHuiTi Medium" pitchFamily="18" charset="-122"/>
              </a:rPr>
              <a:t>前</a:t>
            </a:r>
            <a:r>
              <a:rPr lang="zh-CN" altLang="en-US" sz="4000" dirty="0">
                <a:solidFill>
                  <a:schemeClr val="tx1"/>
                </a:solidFill>
              </a:rPr>
              <a:t>言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libaba PuHuiTi Medium" pitchFamily="18" charset="-122"/>
            </a:endParaRPr>
          </a:p>
        </p:txBody>
      </p:sp>
      <p:sp>
        <p:nvSpPr>
          <p:cNvPr id="3" name="标题 3">
            <a:extLst>
              <a:ext uri="{FF2B5EF4-FFF2-40B4-BE49-F238E27FC236}">
                <a16:creationId xmlns:a16="http://schemas.microsoft.com/office/drawing/2014/main" id="{B8A5F1CB-1D7A-6EB8-8744-D452EFAE6FCC}"/>
              </a:ext>
            </a:extLst>
          </p:cNvPr>
          <p:cNvSpPr txBox="1">
            <a:spLocks/>
          </p:cNvSpPr>
          <p:nvPr/>
        </p:nvSpPr>
        <p:spPr>
          <a:xfrm>
            <a:off x="686502" y="1152393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什么是数据库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?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ea typeface="Alibaba PuHuiTi Medium" pitchFamily="18" charset="-122"/>
            </a:endParaRPr>
          </a:p>
        </p:txBody>
      </p:sp>
      <p:sp>
        <p:nvSpPr>
          <p:cNvPr id="4" name="!!文本占位符 4">
            <a:extLst>
              <a:ext uri="{FF2B5EF4-FFF2-40B4-BE49-F238E27FC236}">
                <a16:creationId xmlns:a16="http://schemas.microsoft.com/office/drawing/2014/main" id="{C7E6A04A-11F9-9838-63ED-95DAD758AD6D}"/>
              </a:ext>
            </a:extLst>
          </p:cNvPr>
          <p:cNvSpPr txBox="1">
            <a:spLocks/>
          </p:cNvSpPr>
          <p:nvPr/>
        </p:nvSpPr>
        <p:spPr>
          <a:xfrm>
            <a:off x="592869" y="1594037"/>
            <a:ext cx="10892865" cy="51719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数据库：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D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ata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B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ase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DB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），是存储和管理数据的仓库。</a:t>
            </a:r>
          </a:p>
        </p:txBody>
      </p:sp>
      <p:sp>
        <p:nvSpPr>
          <p:cNvPr id="5" name="流程图: 磁盘 4">
            <a:extLst>
              <a:ext uri="{FF2B5EF4-FFF2-40B4-BE49-F238E27FC236}">
                <a16:creationId xmlns:a16="http://schemas.microsoft.com/office/drawing/2014/main" id="{643D8880-B842-D748-7767-0F894A63D7C4}"/>
              </a:ext>
            </a:extLst>
          </p:cNvPr>
          <p:cNvSpPr/>
          <p:nvPr/>
        </p:nvSpPr>
        <p:spPr>
          <a:xfrm>
            <a:off x="7991860" y="4252988"/>
            <a:ext cx="1099038" cy="517190"/>
          </a:xfrm>
          <a:prstGeom prst="flowChartMagneticDisk">
            <a:avLst/>
          </a:prstGeom>
          <a:solidFill>
            <a:sysClr val="window" lastClr="FFFFFF">
              <a:lumMod val="65000"/>
            </a:sysClr>
          </a:solidFill>
          <a:ln w="63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6" name="!!流程图: 数据库">
            <a:extLst>
              <a:ext uri="{FF2B5EF4-FFF2-40B4-BE49-F238E27FC236}">
                <a16:creationId xmlns:a16="http://schemas.microsoft.com/office/drawing/2014/main" id="{C02DC278-A5D0-50CC-D21F-398ED30AB3CA}"/>
              </a:ext>
            </a:extLst>
          </p:cNvPr>
          <p:cNvSpPr/>
          <p:nvPr/>
        </p:nvSpPr>
        <p:spPr>
          <a:xfrm>
            <a:off x="7991860" y="3916839"/>
            <a:ext cx="1099038" cy="517190"/>
          </a:xfrm>
          <a:prstGeom prst="flowChartMagneticDisk">
            <a:avLst/>
          </a:prstGeom>
          <a:solidFill>
            <a:sysClr val="window" lastClr="FFFFFF">
              <a:lumMod val="65000"/>
            </a:sysClr>
          </a:solidFill>
          <a:ln w="63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</a:t>
            </a:r>
          </a:p>
        </p:txBody>
      </p:sp>
      <p:sp>
        <p:nvSpPr>
          <p:cNvPr id="7" name="流程图: 磁盘 6">
            <a:extLst>
              <a:ext uri="{FF2B5EF4-FFF2-40B4-BE49-F238E27FC236}">
                <a16:creationId xmlns:a16="http://schemas.microsoft.com/office/drawing/2014/main" id="{6A0D1850-9F53-3305-80BC-B0F10D584BE8}"/>
              </a:ext>
            </a:extLst>
          </p:cNvPr>
          <p:cNvSpPr/>
          <p:nvPr/>
        </p:nvSpPr>
        <p:spPr>
          <a:xfrm>
            <a:off x="7991860" y="3563067"/>
            <a:ext cx="1099038" cy="517190"/>
          </a:xfrm>
          <a:prstGeom prst="flowChartMagneticDisk">
            <a:avLst/>
          </a:prstGeom>
          <a:solidFill>
            <a:sysClr val="window" lastClr="FFFFFF">
              <a:lumMod val="65000"/>
            </a:sysClr>
          </a:solidFill>
          <a:ln w="63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!!箭头: 虚尾 12">
            <a:extLst>
              <a:ext uri="{FF2B5EF4-FFF2-40B4-BE49-F238E27FC236}">
                <a16:creationId xmlns:a16="http://schemas.microsoft.com/office/drawing/2014/main" id="{3D6CA22B-B3D0-3FBA-7E8B-D1407BCCB32A}"/>
              </a:ext>
            </a:extLst>
          </p:cNvPr>
          <p:cNvSpPr/>
          <p:nvPr/>
        </p:nvSpPr>
        <p:spPr>
          <a:xfrm rot="10800000">
            <a:off x="6873386" y="4014052"/>
            <a:ext cx="942733" cy="346514"/>
          </a:xfrm>
          <a:prstGeom prst="stripedRightArrow">
            <a:avLst>
              <a:gd name="adj1" fmla="val 50000"/>
              <a:gd name="adj2" fmla="val 100925"/>
            </a:avLst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箭头: 虚尾 9">
            <a:extLst>
              <a:ext uri="{FF2B5EF4-FFF2-40B4-BE49-F238E27FC236}">
                <a16:creationId xmlns:a16="http://schemas.microsoft.com/office/drawing/2014/main" id="{CE5C0C79-81C9-BBC4-8A7F-9619C31AC3AC}"/>
              </a:ext>
            </a:extLst>
          </p:cNvPr>
          <p:cNvSpPr/>
          <p:nvPr/>
        </p:nvSpPr>
        <p:spPr>
          <a:xfrm rot="10800000">
            <a:off x="9529310" y="4056070"/>
            <a:ext cx="1099038" cy="323952"/>
          </a:xfrm>
          <a:prstGeom prst="stripedRightArrow">
            <a:avLst>
              <a:gd name="adj1" fmla="val 50000"/>
              <a:gd name="adj2" fmla="val 134487"/>
            </a:avLst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A4F07560-BC0C-8BBA-015F-94AD79B1850A}"/>
              </a:ext>
            </a:extLst>
          </p:cNvPr>
          <p:cNvSpPr txBox="1">
            <a:spLocks/>
          </p:cNvSpPr>
          <p:nvPr/>
        </p:nvSpPr>
        <p:spPr>
          <a:xfrm>
            <a:off x="592869" y="5743315"/>
            <a:ext cx="11214502" cy="98568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数据库管理系统：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D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ata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B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ase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anagement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ystem  (DBMS)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，操纵和管理数据库的大型软件。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SQL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tructured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Q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uery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L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anguage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，操作关系型数据库的编程语言，定义了一套操作关系型数据库统一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标准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。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CA6BF63-31EF-E60F-4E01-5043A21A7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510" y="4215280"/>
            <a:ext cx="685239" cy="563743"/>
          </a:xfrm>
          <a:prstGeom prst="rect">
            <a:avLst/>
          </a:prstGeom>
        </p:spPr>
      </p:pic>
      <p:pic>
        <p:nvPicPr>
          <p:cNvPr id="13" name="图形 12" descr="男程序员 轮廓">
            <a:extLst>
              <a:ext uri="{FF2B5EF4-FFF2-40B4-BE49-F238E27FC236}">
                <a16:creationId xmlns:a16="http://schemas.microsoft.com/office/drawing/2014/main" id="{84737314-594E-F382-B308-EB7107AE0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4967" y="3708765"/>
            <a:ext cx="1013029" cy="10130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3E181D0-F305-171C-1DF5-8B4E0F0CABCD}"/>
              </a:ext>
            </a:extLst>
          </p:cNvPr>
          <p:cNvSpPr txBox="1"/>
          <p:nvPr/>
        </p:nvSpPr>
        <p:spPr>
          <a:xfrm>
            <a:off x="10025333" y="3787199"/>
            <a:ext cx="639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alibri"/>
                <a:ea typeface="黑体"/>
              </a:rPr>
              <a:t>SQL</a:t>
            </a:r>
            <a:endParaRPr lang="zh-CN" altLang="en-US" sz="2000" b="1" dirty="0">
              <a:latin typeface="Calibri"/>
              <a:ea typeface="黑体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793A310-6A34-C21D-424C-509B0F1F6289}"/>
              </a:ext>
            </a:extLst>
          </p:cNvPr>
          <p:cNvSpPr/>
          <p:nvPr/>
        </p:nvSpPr>
        <p:spPr>
          <a:xfrm>
            <a:off x="7853076" y="3316768"/>
            <a:ext cx="1656778" cy="1759397"/>
          </a:xfrm>
          <a:prstGeom prst="roundRect">
            <a:avLst>
              <a:gd name="adj" fmla="val 6098"/>
            </a:avLst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B8DB01D-5322-FF92-A0B6-8FF359CD2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679" y="2097767"/>
            <a:ext cx="5053489" cy="3607840"/>
          </a:xfrm>
          <a:prstGeom prst="roundRect">
            <a:avLst>
              <a:gd name="adj" fmla="val 1628"/>
            </a:avLst>
          </a:prstGeom>
          <a:ln>
            <a:solidFill>
              <a:sysClr val="window" lastClr="FFFFFF">
                <a:lumMod val="65000"/>
              </a:sysClr>
            </a:solidFill>
            <a:prstDash val="lgDash"/>
          </a:ln>
        </p:spPr>
      </p:pic>
    </p:spTree>
    <p:extLst>
      <p:ext uri="{BB962C8B-B14F-4D97-AF65-F5344CB8AC3E}">
        <p14:creationId xmlns:p14="http://schemas.microsoft.com/office/powerpoint/2010/main" val="407103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0934FA7E-78FA-41A5-7F72-0A042D52B421}"/>
              </a:ext>
            </a:extLst>
          </p:cNvPr>
          <p:cNvSpPr txBox="1">
            <a:spLocks/>
          </p:cNvSpPr>
          <p:nvPr/>
        </p:nvSpPr>
        <p:spPr>
          <a:xfrm>
            <a:off x="288958" y="251628"/>
            <a:ext cx="57272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ea typeface="Alibaba PuHuiTi Medium" pitchFamily="18" charset="-122"/>
              </a:rPr>
              <a:t>数据库设计</a:t>
            </a:r>
            <a:endParaRPr lang="en-US" altLang="zh-CN" sz="4000" b="1" dirty="0">
              <a:ea typeface="Alibaba PuHuiTi Medium" pitchFamily="18" charset="-122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59F343D8-064D-B87E-4ADE-E401A82260D8}"/>
              </a:ext>
            </a:extLst>
          </p:cNvPr>
          <p:cNvSpPr txBox="1">
            <a:spLocks/>
          </p:cNvSpPr>
          <p:nvPr/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DDL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（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表操作）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5B4770C-E4BD-B0A6-2B5D-68A0F3555FBE}"/>
              </a:ext>
            </a:extLst>
          </p:cNvPr>
          <p:cNvGrpSpPr/>
          <p:nvPr/>
        </p:nvGrpSpPr>
        <p:grpSpPr>
          <a:xfrm>
            <a:off x="820847" y="5272522"/>
            <a:ext cx="10393453" cy="867780"/>
            <a:chOff x="1048332" y="5599088"/>
            <a:chExt cx="10522406" cy="867780"/>
          </a:xfrm>
        </p:grpSpPr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AF6D7771-4A5C-D30D-7895-AFF480FB6147}"/>
                </a:ext>
              </a:extLst>
            </p:cNvPr>
            <p:cNvSpPr txBox="1"/>
            <p:nvPr/>
          </p:nvSpPr>
          <p:spPr>
            <a:xfrm>
              <a:off x="1357990" y="5952209"/>
              <a:ext cx="9834618" cy="458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marR="0" lvl="0" indent="-2857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在删除表时，表中的全部数据也会被删除。</a:t>
              </a: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C4A1A26-2323-5092-C86A-58E23B9C53A2}"/>
                </a:ext>
              </a:extLst>
            </p:cNvPr>
            <p:cNvGrpSpPr/>
            <p:nvPr/>
          </p:nvGrpSpPr>
          <p:grpSpPr>
            <a:xfrm>
              <a:off x="1048332" y="5599088"/>
              <a:ext cx="10522406" cy="867780"/>
              <a:chOff x="1097274" y="5693358"/>
              <a:chExt cx="10471640" cy="867780"/>
            </a:xfrm>
          </p:grpSpPr>
          <p:sp>
            <p:nvSpPr>
              <p:cNvPr id="13" name="三角形 9">
                <a:extLst>
                  <a:ext uri="{FF2B5EF4-FFF2-40B4-BE49-F238E27FC236}">
                    <a16:creationId xmlns:a16="http://schemas.microsoft.com/office/drawing/2014/main" id="{E86EEA14-48B8-94F8-5CD7-DC1DB06B526C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BF01E38-8C86-C066-1567-BB293BC36A86}"/>
                  </a:ext>
                </a:extLst>
              </p:cNvPr>
              <p:cNvSpPr/>
              <p:nvPr/>
            </p:nvSpPr>
            <p:spPr>
              <a:xfrm>
                <a:off x="1197203" y="5693358"/>
                <a:ext cx="10371711" cy="867780"/>
              </a:xfrm>
              <a:prstGeom prst="rect">
                <a:avLst/>
              </a:prstGeom>
              <a:noFill/>
              <a:ln w="9525" cap="flat" cmpd="sng" algn="ctr">
                <a:solidFill>
                  <a:srgbClr val="AD2B2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AD213D3-FB22-79A1-09A5-0D207CD9CACF}"/>
                  </a:ext>
                </a:extLst>
              </p:cNvPr>
              <p:cNvSpPr/>
              <p:nvPr/>
            </p:nvSpPr>
            <p:spPr>
              <a:xfrm>
                <a:off x="1097274" y="5728119"/>
                <a:ext cx="1385556" cy="318359"/>
              </a:xfrm>
              <a:prstGeom prst="rect">
                <a:avLst/>
              </a:prstGeom>
              <a:solidFill>
                <a:srgbClr val="C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CFCB102-C3F3-035A-128C-DF256D7124CC}"/>
              </a:ext>
            </a:extLst>
          </p:cNvPr>
          <p:cNvGrpSpPr/>
          <p:nvPr/>
        </p:nvGrpSpPr>
        <p:grpSpPr>
          <a:xfrm>
            <a:off x="820848" y="1834426"/>
            <a:ext cx="9255306" cy="1734679"/>
            <a:chOff x="1004677" y="1770170"/>
            <a:chExt cx="9255306" cy="1734679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520402D8-61E0-9751-7C2E-EDE5225A38DF}"/>
                </a:ext>
              </a:extLst>
            </p:cNvPr>
            <p:cNvSpPr/>
            <p:nvPr/>
          </p:nvSpPr>
          <p:spPr>
            <a:xfrm>
              <a:off x="1004677" y="1770170"/>
              <a:ext cx="9255306" cy="1734679"/>
            </a:xfrm>
            <a:prstGeom prst="roundRect">
              <a:avLst>
                <a:gd name="adj" fmla="val 7240"/>
              </a:avLst>
            </a:prstGeom>
            <a:solidFill>
              <a:srgbClr val="FFFFE4"/>
            </a:solidFill>
            <a:ln w="3175">
              <a:solidFill>
                <a:sysClr val="window" lastClr="FFFFFF">
                  <a:lumMod val="50000"/>
                </a:sys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marL="0" marR="0" lvl="0" indent="0" defTabSz="540000" eaLnBrk="0" fontAlgn="base" latinLnBrk="0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marR="0" lvl="0" indent="-285750" defTabSz="540000" eaLnBrk="0" fontAlgn="base" latinLnBrk="0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marR="0" lvl="0" indent="-285750" defTabSz="540000" eaLnBrk="0" fontAlgn="base" latinLnBrk="0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删除表：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drop table 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[ 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if exists 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]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;</a:t>
              </a:r>
            </a:p>
            <a:p>
              <a:pPr marL="285750" marR="0" lvl="0" indent="-285750" defTabSz="540000" eaLnBrk="0" fontAlgn="base" latinLnBrk="0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8" name="矩形: 对角圆角 17">
              <a:extLst>
                <a:ext uri="{FF2B5EF4-FFF2-40B4-BE49-F238E27FC236}">
                  <a16:creationId xmlns:a16="http://schemas.microsoft.com/office/drawing/2014/main" id="{DE6CF479-9311-61A0-B75C-7850CF0C9AD5}"/>
                </a:ext>
              </a:extLst>
            </p:cNvPr>
            <p:cNvSpPr/>
            <p:nvPr/>
          </p:nvSpPr>
          <p:spPr>
            <a:xfrm>
              <a:off x="1004678" y="1770170"/>
              <a:ext cx="1570081" cy="433989"/>
            </a:xfrm>
            <a:prstGeom prst="round2DiagRect">
              <a:avLst>
                <a:gd name="adj1" fmla="val 34216"/>
                <a:gd name="adj2" fmla="val 0"/>
              </a:avLst>
            </a:prstGeom>
            <a:solidFill>
              <a:srgbClr val="C00000"/>
            </a:solidFill>
            <a:ln w="6350" cap="flat" cmpd="sng" algn="ctr">
              <a:noFill/>
              <a:prstDash val="lgDash"/>
            </a:ln>
            <a:effectLst/>
          </p:spPr>
          <p:txBody>
            <a:bodyPr lIns="108000" tIns="0" rIns="36000" bIns="72000" rtlCol="0" anchor="ctr"/>
            <a:lstStyle/>
            <a:p>
              <a:pPr marL="0" marR="0" lvl="0" indent="0" defTabSz="3600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删除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9" name="Shape 2469">
            <a:extLst>
              <a:ext uri="{FF2B5EF4-FFF2-40B4-BE49-F238E27FC236}">
                <a16:creationId xmlns:a16="http://schemas.microsoft.com/office/drawing/2014/main" id="{EFD2CF43-CF67-C635-E7EB-697D0EDA89B1}"/>
              </a:ext>
            </a:extLst>
          </p:cNvPr>
          <p:cNvSpPr/>
          <p:nvPr/>
        </p:nvSpPr>
        <p:spPr>
          <a:xfrm>
            <a:off x="1072009" y="1942741"/>
            <a:ext cx="201319" cy="246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ysClr val="window" lastClr="FFFFFF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marL="0" marR="0" lvl="0" indent="0" algn="ctr" defTabSz="2285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1">
              <a:ln>
                <a:noFill/>
              </a:ln>
              <a:solidFill>
                <a:srgbClr val="F4B246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黑体"/>
              <a:ea typeface="Gill Sans"/>
              <a:cs typeface="Arial" panose="020B0604020202020204"/>
              <a:sym typeface="Gill San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C0E587-9A68-2E2A-2C2C-385D065E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909" y="1388130"/>
            <a:ext cx="3663139" cy="494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FF6BAD8-D594-AD2E-0146-B27A3B26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411" y="2389211"/>
            <a:ext cx="1390721" cy="1225613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3B4428A8-936B-D5AF-3FF2-79C67A1F2A41}"/>
              </a:ext>
            </a:extLst>
          </p:cNvPr>
          <p:cNvSpPr txBox="1">
            <a:spLocks/>
          </p:cNvSpPr>
          <p:nvPr/>
        </p:nvSpPr>
        <p:spPr>
          <a:xfrm>
            <a:off x="4799578" y="2646417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数据库操作</a:t>
            </a:r>
            <a:endParaRPr lang="en-US" altLang="zh-CN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6D1C348-86E0-2914-6AB0-6415A03F8B71}"/>
              </a:ext>
            </a:extLst>
          </p:cNvPr>
          <p:cNvSpPr txBox="1">
            <a:spLocks/>
          </p:cNvSpPr>
          <p:nvPr/>
        </p:nvSpPr>
        <p:spPr>
          <a:xfrm>
            <a:off x="3095207" y="2427977"/>
            <a:ext cx="1127125" cy="1148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</a:rPr>
              <a:t>03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0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0934FA7E-78FA-41A5-7F72-0A042D52B421}"/>
              </a:ext>
            </a:extLst>
          </p:cNvPr>
          <p:cNvSpPr txBox="1">
            <a:spLocks/>
          </p:cNvSpPr>
          <p:nvPr/>
        </p:nvSpPr>
        <p:spPr>
          <a:xfrm>
            <a:off x="288958" y="251628"/>
            <a:ext cx="57272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ea typeface="Alibaba PuHuiTi Medium" pitchFamily="18" charset="-122"/>
              </a:rPr>
              <a:t>数据库操作</a:t>
            </a:r>
            <a:endParaRPr lang="en-US" altLang="zh-CN" sz="4000" b="1" dirty="0">
              <a:ea typeface="Alibaba PuHuiTi Medium" pitchFamily="18" charset="-122"/>
            </a:endParaRPr>
          </a:p>
        </p:txBody>
      </p:sp>
      <p:sp>
        <p:nvSpPr>
          <p:cNvPr id="8" name="标题 3">
            <a:extLst>
              <a:ext uri="{FF2B5EF4-FFF2-40B4-BE49-F238E27FC236}">
                <a16:creationId xmlns:a16="http://schemas.microsoft.com/office/drawing/2014/main" id="{63653C1D-8849-9E3E-1342-0C830337F3FD}"/>
              </a:ext>
            </a:extLst>
          </p:cNvPr>
          <p:cNvSpPr txBox="1">
            <a:spLocks/>
          </p:cNvSpPr>
          <p:nvPr/>
        </p:nvSpPr>
        <p:spPr>
          <a:xfrm>
            <a:off x="746600" y="1386860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DML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AD2A26"/>
              </a:solidFill>
              <a:effectLst/>
              <a:uLnTx/>
              <a:uFillTx/>
              <a:ea typeface="Alibaba PuHuiTi Medium" pitchFamily="18" charset="-122"/>
            </a:endParaRPr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C559357-C33B-E5B0-A778-2683A3BF98B2}"/>
              </a:ext>
            </a:extLst>
          </p:cNvPr>
          <p:cNvSpPr txBox="1">
            <a:spLocks/>
          </p:cNvSpPr>
          <p:nvPr/>
        </p:nvSpPr>
        <p:spPr>
          <a:xfrm>
            <a:off x="746600" y="2008832"/>
            <a:ext cx="10698800" cy="102667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DML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英文全称是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Data Manipulation Language(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数据操作语言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，用来对数据库中表的数据记录进行增、删、改操作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06AED48-1052-3B6C-FADD-1AC96FFDA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508" y="3531924"/>
            <a:ext cx="4743450" cy="136207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F5AAADC-3FAF-0E14-19B7-8834F095CC85}"/>
              </a:ext>
            </a:extLst>
          </p:cNvPr>
          <p:cNvSpPr/>
          <p:nvPr/>
        </p:nvSpPr>
        <p:spPr>
          <a:xfrm>
            <a:off x="6479508" y="4202943"/>
            <a:ext cx="4743450" cy="324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24D41DD-399A-28DD-C043-D9715057F58F}"/>
              </a:ext>
            </a:extLst>
          </p:cNvPr>
          <p:cNvSpPr/>
          <p:nvPr/>
        </p:nvSpPr>
        <p:spPr>
          <a:xfrm>
            <a:off x="6479508" y="4528213"/>
            <a:ext cx="4743450" cy="34043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DF91C8E-7FF6-86A6-2F17-06A091F79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713" y="3894610"/>
            <a:ext cx="533400" cy="295275"/>
          </a:xfrm>
          <a:prstGeom prst="rect">
            <a:avLst/>
          </a:prstGeom>
        </p:spPr>
      </p:pic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312A915C-E45B-BEDE-EA72-6E28203BBA7E}"/>
              </a:ext>
            </a:extLst>
          </p:cNvPr>
          <p:cNvSpPr txBox="1">
            <a:spLocks/>
          </p:cNvSpPr>
          <p:nvPr/>
        </p:nvSpPr>
        <p:spPr>
          <a:xfrm>
            <a:off x="746600" y="3531924"/>
            <a:ext cx="5016692" cy="1472184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添加数据（</a:t>
            </a:r>
            <a:r>
              <a:rPr sz="18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INSERT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sz="1800" dirty="0">
              <a:solidFill>
                <a:prstClr val="black">
                  <a:lumMod val="65000"/>
                  <a:lumOff val="35000"/>
                </a:prst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修改数据（</a:t>
            </a:r>
            <a:r>
              <a:rPr sz="18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UPDATE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sz="1800" dirty="0">
              <a:solidFill>
                <a:prstClr val="black">
                  <a:lumMod val="65000"/>
                  <a:lumOff val="35000"/>
                </a:prst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删除数据（</a:t>
            </a:r>
            <a:r>
              <a:rPr sz="18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DELETE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0559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0934FA7E-78FA-41A5-7F72-0A042D52B421}"/>
              </a:ext>
            </a:extLst>
          </p:cNvPr>
          <p:cNvSpPr txBox="1">
            <a:spLocks/>
          </p:cNvSpPr>
          <p:nvPr/>
        </p:nvSpPr>
        <p:spPr>
          <a:xfrm>
            <a:off x="288958" y="251628"/>
            <a:ext cx="57272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ea typeface="Alibaba PuHuiTi Medium" pitchFamily="18" charset="-122"/>
              </a:rPr>
              <a:t>数据库操作</a:t>
            </a:r>
            <a:endParaRPr lang="en-US" altLang="zh-CN" sz="4000" b="1" dirty="0">
              <a:ea typeface="Alibaba PuHuiTi Medium" pitchFamily="18" charset="-122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14FBAC3C-163B-0528-4984-7D83D6101234}"/>
              </a:ext>
            </a:extLst>
          </p:cNvPr>
          <p:cNvSpPr txBox="1">
            <a:spLocks/>
          </p:cNvSpPr>
          <p:nvPr/>
        </p:nvSpPr>
        <p:spPr>
          <a:xfrm>
            <a:off x="711675" y="110056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DML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INSERT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）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1AE380E-DB36-E497-7D0F-F7636B0CA300}"/>
              </a:ext>
            </a:extLst>
          </p:cNvPr>
          <p:cNvGrpSpPr/>
          <p:nvPr/>
        </p:nvGrpSpPr>
        <p:grpSpPr>
          <a:xfrm>
            <a:off x="829401" y="5053194"/>
            <a:ext cx="10533197" cy="1492560"/>
            <a:chOff x="1048333" y="5599087"/>
            <a:chExt cx="11102009" cy="1492560"/>
          </a:xfrm>
        </p:grpSpPr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6477277D-C080-C077-AF76-5BC1D662A57D}"/>
                </a:ext>
              </a:extLst>
            </p:cNvPr>
            <p:cNvSpPr txBox="1"/>
            <p:nvPr/>
          </p:nvSpPr>
          <p:spPr>
            <a:xfrm>
              <a:off x="1357990" y="5934792"/>
              <a:ext cx="9834618" cy="11568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1" indent="-34290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插入数据时，指定的字段顺序需要与值的顺序是一一对应的。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342900" marR="0" lvl="1" indent="-34290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字符串和日期型数据应该包含在引号中。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342900" marR="0" lvl="1" indent="-34290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插入的数据大小，应该在字段的规定范围内。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BCF966F-4F42-2CF5-E225-400B8A83B6C0}"/>
                </a:ext>
              </a:extLst>
            </p:cNvPr>
            <p:cNvGrpSpPr/>
            <p:nvPr/>
          </p:nvGrpSpPr>
          <p:grpSpPr>
            <a:xfrm>
              <a:off x="1048333" y="5599087"/>
              <a:ext cx="11102009" cy="1447118"/>
              <a:chOff x="1097275" y="5693357"/>
              <a:chExt cx="11048447" cy="1447118"/>
            </a:xfrm>
          </p:grpSpPr>
          <p:sp>
            <p:nvSpPr>
              <p:cNvPr id="13" name="三角形 9">
                <a:extLst>
                  <a:ext uri="{FF2B5EF4-FFF2-40B4-BE49-F238E27FC236}">
                    <a16:creationId xmlns:a16="http://schemas.microsoft.com/office/drawing/2014/main" id="{E46A6802-5778-BBB7-CF60-0F50076DFE58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4C9A224-FBFB-10BE-F8ED-78B6BA02B1C1}"/>
                  </a:ext>
                </a:extLst>
              </p:cNvPr>
              <p:cNvSpPr/>
              <p:nvPr/>
            </p:nvSpPr>
            <p:spPr>
              <a:xfrm>
                <a:off x="1197203" y="5693357"/>
                <a:ext cx="10948519" cy="1447118"/>
              </a:xfrm>
              <a:prstGeom prst="rect">
                <a:avLst/>
              </a:prstGeom>
              <a:noFill/>
              <a:ln w="9525" cap="flat" cmpd="sng" algn="ctr">
                <a:solidFill>
                  <a:srgbClr val="AD2B2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323F1C6-5C19-CA5E-36EE-93C0A08B0D4C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362755" cy="255500"/>
              </a:xfrm>
              <a:prstGeom prst="rect">
                <a:avLst/>
              </a:prstGeom>
              <a:solidFill>
                <a:srgbClr val="AD2B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51840C1-8A9D-3855-5DBF-8F132518FD35}"/>
              </a:ext>
            </a:extLst>
          </p:cNvPr>
          <p:cNvGrpSpPr/>
          <p:nvPr/>
        </p:nvGrpSpPr>
        <p:grpSpPr>
          <a:xfrm>
            <a:off x="819875" y="1854424"/>
            <a:ext cx="10533199" cy="2726445"/>
            <a:chOff x="1019076" y="3915365"/>
            <a:chExt cx="10533199" cy="2726445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55B3FAB-E64C-7FB8-9CF5-836BFDF6815B}"/>
                </a:ext>
              </a:extLst>
            </p:cNvPr>
            <p:cNvGrpSpPr/>
            <p:nvPr/>
          </p:nvGrpSpPr>
          <p:grpSpPr>
            <a:xfrm>
              <a:off x="1019076" y="3915365"/>
              <a:ext cx="10533199" cy="2726445"/>
              <a:chOff x="1004677" y="1770170"/>
              <a:chExt cx="10533199" cy="2726445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5691EF0F-B95C-2A4A-B74E-E4491958F7CA}"/>
                  </a:ext>
                </a:extLst>
              </p:cNvPr>
              <p:cNvSpPr/>
              <p:nvPr/>
            </p:nvSpPr>
            <p:spPr>
              <a:xfrm>
                <a:off x="1004678" y="1770170"/>
                <a:ext cx="10533198" cy="2726445"/>
              </a:xfrm>
              <a:prstGeom prst="roundRect">
                <a:avLst>
                  <a:gd name="adj" fmla="val 5551"/>
                </a:avLst>
              </a:prstGeom>
              <a:solidFill>
                <a:srgbClr val="FFFFE4"/>
              </a:solidFill>
              <a:ln w="3175">
                <a:solidFill>
                  <a:sysClr val="window" lastClr="FFFFFF">
                    <a:lumMod val="50000"/>
                  </a:sysClr>
                </a:solidFill>
                <a:prstDash val="lgDash"/>
              </a:ln>
            </p:spPr>
            <p:txBody>
              <a:bodyPr wrap="square" tIns="0">
                <a:spAutoFit/>
              </a:bodyPr>
              <a:lstStyle/>
              <a:p>
                <a:pPr marL="0" marR="0" lvl="0" indent="0" defTabSz="540000" eaLnBrk="0" fontAlgn="base" latinLnBrk="0" hangingPunct="0">
                  <a:lnSpc>
                    <a:spcPct val="2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marR="0" lvl="0" indent="-285750" defTabSz="540000" eaLnBrk="0" fontAlgn="base" latinLnBrk="0" hangingPunct="0">
                  <a:lnSpc>
                    <a:spcPct val="2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指定字段添加数据：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insert into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表名 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(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字段名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1,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字段名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2)  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values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(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1,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2);</a:t>
                </a:r>
              </a:p>
              <a:p>
                <a:pPr marL="285750" marR="0" lvl="0" indent="-285750" defTabSz="540000" eaLnBrk="0" fontAlgn="base" latinLnBrk="0" hangingPunct="0">
                  <a:lnSpc>
                    <a:spcPct val="2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全部字段添加数据：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insert into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表名 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values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(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1,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2, ...);</a:t>
                </a:r>
              </a:p>
              <a:p>
                <a:pPr marL="285750" marR="0" lvl="0" indent="-285750" defTabSz="540000" eaLnBrk="0" fontAlgn="base" latinLnBrk="0" hangingPunct="0">
                  <a:lnSpc>
                    <a:spcPct val="2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批量添加数据（指定字段）：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insert into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表名 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(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字段名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1,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字段名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2)  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values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(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1,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2), (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1,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2);</a:t>
                </a:r>
              </a:p>
              <a:p>
                <a:pPr marL="285750" marR="0" lvl="0" indent="-285750" defTabSz="540000" eaLnBrk="0" fontAlgn="base" latinLnBrk="0" hangingPunct="0">
                  <a:lnSpc>
                    <a:spcPct val="2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批量添加数据（全部字段）：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insert into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表名 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values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(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1,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2, ...), (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1,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2, ...);</a:t>
                </a:r>
                <a:endParaRPr kumimoji="0" lang="zh-CN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0" name="矩形: 对角圆角 19">
                <a:extLst>
                  <a:ext uri="{FF2B5EF4-FFF2-40B4-BE49-F238E27FC236}">
                    <a16:creationId xmlns:a16="http://schemas.microsoft.com/office/drawing/2014/main" id="{7FBD68A1-BDC1-0189-96E9-D343F88E5D56}"/>
                  </a:ext>
                </a:extLst>
              </p:cNvPr>
              <p:cNvSpPr/>
              <p:nvPr/>
            </p:nvSpPr>
            <p:spPr>
              <a:xfrm>
                <a:off x="1004677" y="1770170"/>
                <a:ext cx="1953305" cy="458646"/>
              </a:xfrm>
              <a:prstGeom prst="round2DiagRect">
                <a:avLst>
                  <a:gd name="adj1" fmla="val 27986"/>
                  <a:gd name="adj2" fmla="val 0"/>
                </a:avLst>
              </a:prstGeom>
              <a:solidFill>
                <a:srgbClr val="C00000"/>
              </a:solidFill>
              <a:ln w="6350" cap="flat" cmpd="sng" algn="ctr">
                <a:noFill/>
                <a:prstDash val="lgDash"/>
              </a:ln>
              <a:effectLst/>
            </p:spPr>
            <p:txBody>
              <a:bodyPr lIns="108000" tIns="0" rIns="36000" bIns="72000" rtlCol="0" anchor="ctr"/>
              <a:lstStyle/>
              <a:p>
                <a:pPr marL="0" marR="0" lvl="0" indent="0" defTabSz="3600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insert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语法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8" name="Shape 2394">
              <a:extLst>
                <a:ext uri="{FF2B5EF4-FFF2-40B4-BE49-F238E27FC236}">
                  <a16:creationId xmlns:a16="http://schemas.microsoft.com/office/drawing/2014/main" id="{F522E0F4-1222-6140-70E1-B1A71024F07C}"/>
                </a:ext>
              </a:extLst>
            </p:cNvPr>
            <p:cNvSpPr/>
            <p:nvPr/>
          </p:nvSpPr>
          <p:spPr>
            <a:xfrm>
              <a:off x="1163817" y="4030774"/>
              <a:ext cx="225877" cy="225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ysClr val="window" lastClr="FFFFFF"/>
            </a:solidFill>
            <a:ln w="635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marL="0" marR="0" lvl="0" indent="0" algn="ctr" defTabSz="22851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1">
                <a:ln>
                  <a:noFill/>
                </a:ln>
                <a:solidFill>
                  <a:srgbClr val="F4B246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黑体"/>
                <a:ea typeface="Gill Sans"/>
                <a:cs typeface="Arial" panose="020B0604020202020204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865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0934FA7E-78FA-41A5-7F72-0A042D52B421}"/>
              </a:ext>
            </a:extLst>
          </p:cNvPr>
          <p:cNvSpPr txBox="1">
            <a:spLocks/>
          </p:cNvSpPr>
          <p:nvPr/>
        </p:nvSpPr>
        <p:spPr>
          <a:xfrm>
            <a:off x="288958" y="251628"/>
            <a:ext cx="57272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ea typeface="Alibaba PuHuiTi Medium" pitchFamily="18" charset="-122"/>
              </a:rPr>
              <a:t>数据库操作</a:t>
            </a:r>
            <a:endParaRPr lang="en-US" altLang="zh-CN" sz="4000" b="1" dirty="0">
              <a:ea typeface="Alibaba PuHuiTi Medium" pitchFamily="18" charset="-122"/>
            </a:endParaRP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E8C94986-F0D8-8C4C-C857-539E1662C08B}"/>
              </a:ext>
            </a:extLst>
          </p:cNvPr>
          <p:cNvSpPr txBox="1">
            <a:spLocks/>
          </p:cNvSpPr>
          <p:nvPr/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DML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UPDATE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）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2F1A8A9-D225-8A0C-353C-FE2FF9F71CB4}"/>
              </a:ext>
            </a:extLst>
          </p:cNvPr>
          <p:cNvGrpSpPr/>
          <p:nvPr/>
        </p:nvGrpSpPr>
        <p:grpSpPr>
          <a:xfrm>
            <a:off x="816154" y="5549958"/>
            <a:ext cx="10533198" cy="943161"/>
            <a:chOff x="1048333" y="5599087"/>
            <a:chExt cx="10518914" cy="943161"/>
          </a:xfrm>
        </p:grpSpPr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407BFEAD-4455-0061-F3E5-3C112C6EC485}"/>
                </a:ext>
              </a:extLst>
            </p:cNvPr>
            <p:cNvSpPr txBox="1"/>
            <p:nvPr/>
          </p:nvSpPr>
          <p:spPr>
            <a:xfrm>
              <a:off x="1357990" y="5934792"/>
              <a:ext cx="9834618" cy="458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1" indent="-34290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修改语句的条件可以有，也可以没有，如果没有条件，则会修改整张表的所有数据。</a:t>
              </a: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F7A81D6-3DBF-7986-77EF-0B032DFF6104}"/>
                </a:ext>
              </a:extLst>
            </p:cNvPr>
            <p:cNvGrpSpPr/>
            <p:nvPr/>
          </p:nvGrpSpPr>
          <p:grpSpPr>
            <a:xfrm>
              <a:off x="1048333" y="5599087"/>
              <a:ext cx="10518914" cy="943161"/>
              <a:chOff x="1097275" y="5693357"/>
              <a:chExt cx="10468165" cy="943161"/>
            </a:xfrm>
          </p:grpSpPr>
          <p:sp>
            <p:nvSpPr>
              <p:cNvPr id="6" name="三角形 9">
                <a:extLst>
                  <a:ext uri="{FF2B5EF4-FFF2-40B4-BE49-F238E27FC236}">
                    <a16:creationId xmlns:a16="http://schemas.microsoft.com/office/drawing/2014/main" id="{7526AC56-3171-AE4B-1A45-FC530FB2FBDE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A5BCBD2-C0A0-67FF-FE33-7B78132C0A00}"/>
                  </a:ext>
                </a:extLst>
              </p:cNvPr>
              <p:cNvSpPr/>
              <p:nvPr/>
            </p:nvSpPr>
            <p:spPr>
              <a:xfrm>
                <a:off x="1197203" y="5693357"/>
                <a:ext cx="10368237" cy="943161"/>
              </a:xfrm>
              <a:prstGeom prst="rect">
                <a:avLst/>
              </a:prstGeom>
              <a:noFill/>
              <a:ln w="9525" cap="flat" cmpd="sng" algn="ctr">
                <a:solidFill>
                  <a:srgbClr val="AD2B2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50F4630-1D98-EB22-84F4-BE5559515D1F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214960" cy="271160"/>
              </a:xfrm>
              <a:prstGeom prst="rect">
                <a:avLst/>
              </a:prstGeom>
              <a:solidFill>
                <a:srgbClr val="AD2B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9BF6FFE-B51B-2984-22F4-C537461F7E94}"/>
              </a:ext>
            </a:extLst>
          </p:cNvPr>
          <p:cNvGrpSpPr/>
          <p:nvPr/>
        </p:nvGrpSpPr>
        <p:grpSpPr>
          <a:xfrm>
            <a:off x="816153" y="1855014"/>
            <a:ext cx="10533199" cy="1617595"/>
            <a:chOff x="1004677" y="1770170"/>
            <a:chExt cx="10456208" cy="161759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5669637E-4240-3366-91DB-8BEED8AA1657}"/>
                </a:ext>
              </a:extLst>
            </p:cNvPr>
            <p:cNvSpPr/>
            <p:nvPr/>
          </p:nvSpPr>
          <p:spPr>
            <a:xfrm>
              <a:off x="1004678" y="1770170"/>
              <a:ext cx="10456207" cy="1617595"/>
            </a:xfrm>
            <a:prstGeom prst="roundRect">
              <a:avLst>
                <a:gd name="adj" fmla="val 6744"/>
              </a:avLst>
            </a:prstGeom>
            <a:solidFill>
              <a:srgbClr val="FFFFE4"/>
            </a:solidFill>
            <a:ln w="3175">
              <a:solidFill>
                <a:sysClr val="window" lastClr="FFFFFF">
                  <a:lumMod val="50000"/>
                </a:sys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marL="0" marR="0" lvl="0" indent="0" defTabSz="540000" eaLnBrk="0" fontAlgn="base" latinLnBrk="0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0" marR="0" lvl="0" indent="0" defTabSz="540000" eaLnBrk="0" fontAlgn="base" latinLnBrk="0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marR="0" lvl="0" indent="-285750" defTabSz="540000" eaLnBrk="0" fontAlgn="base" latinLnBrk="0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修改数据：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19C3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update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 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19C3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set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字段名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 =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值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1 ,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字段名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 =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值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 , .... [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19C3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where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条件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] ;</a:t>
              </a: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0" marR="0" lvl="0" indent="0" defTabSz="540000" eaLnBrk="0" fontAlgn="base" latinLnBrk="0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B5C8AA8-2275-1E46-FF8A-E05DB2129B62}"/>
                </a:ext>
              </a:extLst>
            </p:cNvPr>
            <p:cNvGrpSpPr/>
            <p:nvPr/>
          </p:nvGrpSpPr>
          <p:grpSpPr>
            <a:xfrm>
              <a:off x="1004677" y="1770170"/>
              <a:ext cx="2032006" cy="458646"/>
              <a:chOff x="790157" y="2313130"/>
              <a:chExt cx="2149799" cy="458646"/>
            </a:xfrm>
          </p:grpSpPr>
          <p:sp>
            <p:nvSpPr>
              <p:cNvPr id="13" name="矩形: 对角圆角 12">
                <a:extLst>
                  <a:ext uri="{FF2B5EF4-FFF2-40B4-BE49-F238E27FC236}">
                    <a16:creationId xmlns:a16="http://schemas.microsoft.com/office/drawing/2014/main" id="{BDB889BB-1D83-9390-3A47-C987DBC97E5C}"/>
                  </a:ext>
                </a:extLst>
              </p:cNvPr>
              <p:cNvSpPr/>
              <p:nvPr/>
            </p:nvSpPr>
            <p:spPr>
              <a:xfrm>
                <a:off x="790157" y="2313130"/>
                <a:ext cx="2149799" cy="458646"/>
              </a:xfrm>
              <a:prstGeom prst="round2DiagRect">
                <a:avLst>
                  <a:gd name="adj1" fmla="val 27986"/>
                  <a:gd name="adj2" fmla="val 0"/>
                </a:avLst>
              </a:prstGeom>
              <a:solidFill>
                <a:srgbClr val="C00000"/>
              </a:solidFill>
              <a:ln w="6350" cap="flat" cmpd="sng" algn="ctr">
                <a:noFill/>
                <a:prstDash val="lgDash"/>
              </a:ln>
              <a:effectLst/>
            </p:spPr>
            <p:txBody>
              <a:bodyPr lIns="108000" tIns="0" rIns="36000" bIns="72000" rtlCol="0" anchor="ctr"/>
              <a:lstStyle/>
              <a:p>
                <a:pPr marL="0" marR="0" lvl="0" indent="0" defTabSz="3600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update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语法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4" name="Shape 2393">
                <a:extLst>
                  <a:ext uri="{FF2B5EF4-FFF2-40B4-BE49-F238E27FC236}">
                    <a16:creationId xmlns:a16="http://schemas.microsoft.com/office/drawing/2014/main" id="{ECAEB3DE-3F7B-1BD2-040C-2FF7F3883BDA}"/>
                  </a:ext>
                </a:extLst>
              </p:cNvPr>
              <p:cNvSpPr/>
              <p:nvPr/>
            </p:nvSpPr>
            <p:spPr>
              <a:xfrm>
                <a:off x="957875" y="2423258"/>
                <a:ext cx="245206" cy="2452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09" y="7364"/>
                    </a:moveTo>
                    <a:cubicBezTo>
                      <a:pt x="20838" y="7364"/>
                      <a:pt x="20618" y="7584"/>
                      <a:pt x="20618" y="7855"/>
                    </a:cubicBezTo>
                    <a:lnTo>
                      <a:pt x="20618" y="18655"/>
                    </a:lnTo>
                    <a:cubicBezTo>
                      <a:pt x="20618" y="19739"/>
                      <a:pt x="19739" y="20618"/>
                      <a:pt x="18655" y="20618"/>
                    </a:cubicBezTo>
                    <a:lnTo>
                      <a:pt x="2945" y="20618"/>
                    </a:lnTo>
                    <a:cubicBezTo>
                      <a:pt x="1861" y="20618"/>
                      <a:pt x="982" y="19739"/>
                      <a:pt x="982" y="18655"/>
                    </a:cubicBezTo>
                    <a:lnTo>
                      <a:pt x="982" y="2945"/>
                    </a:lnTo>
                    <a:cubicBezTo>
                      <a:pt x="982" y="1861"/>
                      <a:pt x="1861" y="982"/>
                      <a:pt x="2945" y="982"/>
                    </a:cubicBezTo>
                    <a:lnTo>
                      <a:pt x="13745" y="982"/>
                    </a:lnTo>
                    <a:cubicBezTo>
                      <a:pt x="14017" y="982"/>
                      <a:pt x="14236" y="762"/>
                      <a:pt x="14236" y="491"/>
                    </a:cubicBezTo>
                    <a:cubicBezTo>
                      <a:pt x="14236" y="220"/>
                      <a:pt x="14017" y="0"/>
                      <a:pt x="13745" y="0"/>
                    </a:cubicBezTo>
                    <a:lnTo>
                      <a:pt x="2945" y="0"/>
                    </a:lnTo>
                    <a:cubicBezTo>
                      <a:pt x="1318" y="0"/>
                      <a:pt x="0" y="1319"/>
                      <a:pt x="0" y="2945"/>
                    </a:cubicBezTo>
                    <a:lnTo>
                      <a:pt x="0" y="18655"/>
                    </a:lnTo>
                    <a:cubicBezTo>
                      <a:pt x="0" y="20282"/>
                      <a:pt x="1318" y="21600"/>
                      <a:pt x="2945" y="21600"/>
                    </a:cubicBezTo>
                    <a:lnTo>
                      <a:pt x="18655" y="21600"/>
                    </a:lnTo>
                    <a:cubicBezTo>
                      <a:pt x="20282" y="21600"/>
                      <a:pt x="21600" y="20282"/>
                      <a:pt x="21600" y="18655"/>
                    </a:cubicBezTo>
                    <a:lnTo>
                      <a:pt x="21600" y="7855"/>
                    </a:lnTo>
                    <a:cubicBezTo>
                      <a:pt x="21600" y="7584"/>
                      <a:pt x="21380" y="7364"/>
                      <a:pt x="21109" y="7364"/>
                    </a:cubicBezTo>
                    <a:moveTo>
                      <a:pt x="7006" y="12764"/>
                    </a:moveTo>
                    <a:lnTo>
                      <a:pt x="8836" y="12764"/>
                    </a:lnTo>
                    <a:lnTo>
                      <a:pt x="8836" y="14594"/>
                    </a:lnTo>
                    <a:lnTo>
                      <a:pt x="6627" y="14973"/>
                    </a:lnTo>
                    <a:cubicBezTo>
                      <a:pt x="6627" y="14973"/>
                      <a:pt x="7006" y="12764"/>
                      <a:pt x="7006" y="12764"/>
                    </a:cubicBezTo>
                    <a:close/>
                    <a:moveTo>
                      <a:pt x="16775" y="2742"/>
                    </a:moveTo>
                    <a:lnTo>
                      <a:pt x="18858" y="4825"/>
                    </a:lnTo>
                    <a:lnTo>
                      <a:pt x="9818" y="13865"/>
                    </a:lnTo>
                    <a:lnTo>
                      <a:pt x="9818" y="11782"/>
                    </a:lnTo>
                    <a:lnTo>
                      <a:pt x="7736" y="11782"/>
                    </a:lnTo>
                    <a:cubicBezTo>
                      <a:pt x="7736" y="11782"/>
                      <a:pt x="16775" y="2742"/>
                      <a:pt x="16775" y="2742"/>
                    </a:cubicBezTo>
                    <a:close/>
                    <a:moveTo>
                      <a:pt x="18104" y="1414"/>
                    </a:moveTo>
                    <a:cubicBezTo>
                      <a:pt x="18371" y="1147"/>
                      <a:pt x="18739" y="982"/>
                      <a:pt x="19145" y="982"/>
                    </a:cubicBezTo>
                    <a:cubicBezTo>
                      <a:pt x="19959" y="982"/>
                      <a:pt x="20618" y="1642"/>
                      <a:pt x="20618" y="2455"/>
                    </a:cubicBezTo>
                    <a:cubicBezTo>
                      <a:pt x="20618" y="2861"/>
                      <a:pt x="20453" y="3230"/>
                      <a:pt x="20187" y="3496"/>
                    </a:cubicBezTo>
                    <a:lnTo>
                      <a:pt x="19552" y="4131"/>
                    </a:lnTo>
                    <a:lnTo>
                      <a:pt x="17469" y="2048"/>
                    </a:lnTo>
                    <a:cubicBezTo>
                      <a:pt x="17469" y="2048"/>
                      <a:pt x="18104" y="1414"/>
                      <a:pt x="18104" y="1414"/>
                    </a:cubicBezTo>
                    <a:close/>
                    <a:moveTo>
                      <a:pt x="5400" y="16200"/>
                    </a:moveTo>
                    <a:lnTo>
                      <a:pt x="9590" y="15481"/>
                    </a:lnTo>
                    <a:lnTo>
                      <a:pt x="20881" y="4190"/>
                    </a:lnTo>
                    <a:cubicBezTo>
                      <a:pt x="21325" y="3746"/>
                      <a:pt x="21600" y="3133"/>
                      <a:pt x="21600" y="2455"/>
                    </a:cubicBezTo>
                    <a:cubicBezTo>
                      <a:pt x="21600" y="1099"/>
                      <a:pt x="20501" y="0"/>
                      <a:pt x="19145" y="0"/>
                    </a:cubicBezTo>
                    <a:cubicBezTo>
                      <a:pt x="18468" y="0"/>
                      <a:pt x="17854" y="275"/>
                      <a:pt x="17410" y="719"/>
                    </a:cubicBezTo>
                    <a:lnTo>
                      <a:pt x="6119" y="12010"/>
                    </a:lnTo>
                    <a:cubicBezTo>
                      <a:pt x="6119" y="12010"/>
                      <a:pt x="5400" y="16200"/>
                      <a:pt x="5400" y="1620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>
                <a:noFill/>
                <a:miter lim="400000"/>
              </a:ln>
            </p:spPr>
            <p:txBody>
              <a:bodyPr lIns="19047" tIns="19047" rIns="19047" bIns="19047" anchor="ctr"/>
              <a:lstStyle/>
              <a:p>
                <a:pPr marL="0" marR="0" lvl="0" indent="0" algn="ctr" defTabSz="22851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1562" b="0" i="0" u="none" strike="noStrike" kern="0" cap="none" spc="0" normalizeH="0" baseline="0" noProof="1">
                  <a:ln>
                    <a:noFill/>
                  </a:ln>
                  <a:solidFill>
                    <a:srgbClr val="F4B246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黑体"/>
                  <a:ea typeface="Gill Sans"/>
                  <a:cs typeface="Arial" panose="020B0604020202020204"/>
                  <a:sym typeface="Gill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013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0934FA7E-78FA-41A5-7F72-0A042D52B421}"/>
              </a:ext>
            </a:extLst>
          </p:cNvPr>
          <p:cNvSpPr txBox="1">
            <a:spLocks/>
          </p:cNvSpPr>
          <p:nvPr/>
        </p:nvSpPr>
        <p:spPr>
          <a:xfrm>
            <a:off x="288958" y="251628"/>
            <a:ext cx="57272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ea typeface="Alibaba PuHuiTi Medium" pitchFamily="18" charset="-122"/>
              </a:rPr>
              <a:t>数据库操作</a:t>
            </a:r>
            <a:endParaRPr lang="en-US" altLang="zh-CN" sz="4000" b="1" dirty="0">
              <a:ea typeface="Alibaba PuHuiTi Medium" pitchFamily="18" charset="-122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AC0E0904-3EF0-8DF4-7503-26F1F1A8D2F2}"/>
              </a:ext>
            </a:extLst>
          </p:cNvPr>
          <p:cNvSpPr txBox="1">
            <a:spLocks/>
          </p:cNvSpPr>
          <p:nvPr/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DML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（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DELETE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）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FEAA083-54BB-1822-FB27-B8FEBF9DD48A}"/>
              </a:ext>
            </a:extLst>
          </p:cNvPr>
          <p:cNvGrpSpPr/>
          <p:nvPr/>
        </p:nvGrpSpPr>
        <p:grpSpPr>
          <a:xfrm>
            <a:off x="829401" y="5183613"/>
            <a:ext cx="10533198" cy="1347606"/>
            <a:chOff x="1048333" y="5599087"/>
            <a:chExt cx="10518914" cy="1347606"/>
          </a:xfrm>
        </p:grpSpPr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60D1D73C-874F-AD58-7DAA-59C7F9021E87}"/>
                </a:ext>
              </a:extLst>
            </p:cNvPr>
            <p:cNvSpPr txBox="1"/>
            <p:nvPr/>
          </p:nvSpPr>
          <p:spPr>
            <a:xfrm>
              <a:off x="1357990" y="5934792"/>
              <a:ext cx="983461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57150" marR="0" lvl="1" indent="-3429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DELETE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语句的条件可以有，也可以没有，如果没有条件，则会删除整张表的所有数据。</a:t>
              </a: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57150" marR="0" lvl="1" indent="-3429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DELETE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语句不能删除某一个字段的值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如果要操作，可以使用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UPDATE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，将该字段的值置为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NULL)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。</a:t>
              </a: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7F65AD5-E567-F218-850E-EC1F7BA2FF0A}"/>
                </a:ext>
              </a:extLst>
            </p:cNvPr>
            <p:cNvGrpSpPr/>
            <p:nvPr/>
          </p:nvGrpSpPr>
          <p:grpSpPr>
            <a:xfrm>
              <a:off x="1048333" y="5599087"/>
              <a:ext cx="10518914" cy="1347606"/>
              <a:chOff x="1097275" y="5693357"/>
              <a:chExt cx="10468165" cy="1347606"/>
            </a:xfrm>
          </p:grpSpPr>
          <p:sp>
            <p:nvSpPr>
              <p:cNvPr id="13" name="三角形 9">
                <a:extLst>
                  <a:ext uri="{FF2B5EF4-FFF2-40B4-BE49-F238E27FC236}">
                    <a16:creationId xmlns:a16="http://schemas.microsoft.com/office/drawing/2014/main" id="{2FB7D4ED-CF29-F262-6D42-F7B42AD05272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3565E93-F0BC-F7E3-E60C-44A6D5269137}"/>
                  </a:ext>
                </a:extLst>
              </p:cNvPr>
              <p:cNvSpPr/>
              <p:nvPr/>
            </p:nvSpPr>
            <p:spPr>
              <a:xfrm>
                <a:off x="1197203" y="5693357"/>
                <a:ext cx="10368237" cy="1347606"/>
              </a:xfrm>
              <a:prstGeom prst="rect">
                <a:avLst/>
              </a:prstGeom>
              <a:noFill/>
              <a:ln w="9525" cap="flat" cmpd="sng" algn="ctr">
                <a:solidFill>
                  <a:srgbClr val="AD2B2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173A957-88A8-3977-6C97-4C54B4E115BC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313528" cy="300942"/>
              </a:xfrm>
              <a:prstGeom prst="rect">
                <a:avLst/>
              </a:prstGeom>
              <a:solidFill>
                <a:srgbClr val="AD2B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FDA37B3-67CA-9588-8DD0-BABC13CC7807}"/>
              </a:ext>
            </a:extLst>
          </p:cNvPr>
          <p:cNvGrpSpPr/>
          <p:nvPr/>
        </p:nvGrpSpPr>
        <p:grpSpPr>
          <a:xfrm>
            <a:off x="816154" y="1855014"/>
            <a:ext cx="10533198" cy="1617595"/>
            <a:chOff x="1004678" y="1770170"/>
            <a:chExt cx="10456207" cy="1617595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E7BB67F6-0494-F72E-9D87-93F7164F7206}"/>
                </a:ext>
              </a:extLst>
            </p:cNvPr>
            <p:cNvSpPr/>
            <p:nvPr/>
          </p:nvSpPr>
          <p:spPr>
            <a:xfrm>
              <a:off x="1004678" y="1770170"/>
              <a:ext cx="10456207" cy="1617595"/>
            </a:xfrm>
            <a:prstGeom prst="roundRect">
              <a:avLst>
                <a:gd name="adj" fmla="val 6744"/>
              </a:avLst>
            </a:prstGeom>
            <a:solidFill>
              <a:srgbClr val="FFFFE4"/>
            </a:solidFill>
            <a:ln w="3175">
              <a:solidFill>
                <a:sysClr val="window" lastClr="FFFFFF">
                  <a:lumMod val="50000"/>
                </a:sys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marL="0" marR="0" lvl="0" indent="0" defTabSz="540000" eaLnBrk="0" fontAlgn="base" latinLnBrk="0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0" marR="0" lvl="0" indent="0" defTabSz="540000" eaLnBrk="0" fontAlgn="base" latinLnBrk="0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marR="0" lvl="0" indent="-285750" defTabSz="540000" eaLnBrk="0" fontAlgn="base" latinLnBrk="0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删除数据：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19C3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delete  from 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 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[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19C3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where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条件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];</a:t>
              </a: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0" marR="0" lvl="0" indent="0" defTabSz="540000" eaLnBrk="0" fontAlgn="base" latinLnBrk="0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8" name="矩形: 对角圆角 17">
              <a:extLst>
                <a:ext uri="{FF2B5EF4-FFF2-40B4-BE49-F238E27FC236}">
                  <a16:creationId xmlns:a16="http://schemas.microsoft.com/office/drawing/2014/main" id="{40F0449A-1C51-C3E2-DB20-77A4FC00F802}"/>
                </a:ext>
              </a:extLst>
            </p:cNvPr>
            <p:cNvSpPr/>
            <p:nvPr/>
          </p:nvSpPr>
          <p:spPr>
            <a:xfrm>
              <a:off x="1004678" y="1770170"/>
              <a:ext cx="1912961" cy="458646"/>
            </a:xfrm>
            <a:prstGeom prst="round2DiagRect">
              <a:avLst>
                <a:gd name="adj1" fmla="val 27986"/>
                <a:gd name="adj2" fmla="val 0"/>
              </a:avLst>
            </a:prstGeom>
            <a:solidFill>
              <a:srgbClr val="C00000"/>
            </a:solidFill>
            <a:ln w="6350" cap="flat" cmpd="sng" algn="ctr">
              <a:noFill/>
              <a:prstDash val="lgDash"/>
            </a:ln>
            <a:effectLst/>
          </p:spPr>
          <p:txBody>
            <a:bodyPr lIns="108000" tIns="0" rIns="36000" bIns="72000" rtlCol="0" anchor="ctr"/>
            <a:lstStyle/>
            <a:p>
              <a:pPr marL="0" marR="0" lvl="0" indent="0" defTabSz="3600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delete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语法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9" name="Shape 2469">
            <a:extLst>
              <a:ext uri="{FF2B5EF4-FFF2-40B4-BE49-F238E27FC236}">
                <a16:creationId xmlns:a16="http://schemas.microsoft.com/office/drawing/2014/main" id="{E3B4A09E-ACD5-43EF-C548-377715848C9A}"/>
              </a:ext>
            </a:extLst>
          </p:cNvPr>
          <p:cNvSpPr/>
          <p:nvPr/>
        </p:nvSpPr>
        <p:spPr>
          <a:xfrm>
            <a:off x="989096" y="1974281"/>
            <a:ext cx="198137" cy="242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ysClr val="window" lastClr="FFFFFF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marL="0" marR="0" lvl="0" indent="0" algn="ctr" defTabSz="2285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1">
              <a:ln>
                <a:noFill/>
              </a:ln>
              <a:solidFill>
                <a:srgbClr val="F4B246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黑体"/>
              <a:ea typeface="Gill Sans"/>
              <a:cs typeface="Arial" panose="020B060402020202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404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0934FA7E-78FA-41A5-7F72-0A042D52B421}"/>
              </a:ext>
            </a:extLst>
          </p:cNvPr>
          <p:cNvSpPr txBox="1">
            <a:spLocks/>
          </p:cNvSpPr>
          <p:nvPr/>
        </p:nvSpPr>
        <p:spPr>
          <a:xfrm>
            <a:off x="288958" y="251628"/>
            <a:ext cx="57272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ea typeface="Alibaba PuHuiTi Medium" pitchFamily="18" charset="-122"/>
              </a:rPr>
              <a:t>数据库操作</a:t>
            </a:r>
            <a:endParaRPr lang="en-US" altLang="zh-CN" sz="4000" b="1" dirty="0">
              <a:ea typeface="Alibaba PuHuiTi Medium" pitchFamily="18" charset="-122"/>
            </a:endParaRPr>
          </a:p>
        </p:txBody>
      </p:sp>
      <p:sp>
        <p:nvSpPr>
          <p:cNvPr id="2" name="标题 3">
            <a:extLst>
              <a:ext uri="{FF2B5EF4-FFF2-40B4-BE49-F238E27FC236}">
                <a16:creationId xmlns:a16="http://schemas.microsoft.com/office/drawing/2014/main" id="{6E327598-4C30-C29D-BEB1-452002316227}"/>
              </a:ext>
            </a:extLst>
          </p:cNvPr>
          <p:cNvSpPr txBox="1">
            <a:spLocks/>
          </p:cNvSpPr>
          <p:nvPr/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DQL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AD2A26"/>
              </a:solidFill>
              <a:effectLst/>
              <a:uLnTx/>
              <a:uFillTx/>
              <a:ea typeface="Alibaba PuHuiTi Medium" pitchFamily="18" charset="-122"/>
            </a:endParaRPr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B666120D-F931-92F2-F1C3-0D0A75460D56}"/>
              </a:ext>
            </a:extLst>
          </p:cNvPr>
          <p:cNvSpPr txBox="1">
            <a:spLocks/>
          </p:cNvSpPr>
          <p:nvPr/>
        </p:nvSpPr>
        <p:spPr>
          <a:xfrm>
            <a:off x="710880" y="1624204"/>
            <a:ext cx="10766344" cy="120691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DQL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英文全称是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ata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Q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uery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anguage(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数据查询语言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，用来查询数据库表中的记录。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关键字：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SELECT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3CF310A-7AF9-CAA7-8C72-B9B909A6C400}"/>
              </a:ext>
            </a:extLst>
          </p:cNvPr>
          <p:cNvGrpSpPr/>
          <p:nvPr/>
        </p:nvGrpSpPr>
        <p:grpSpPr>
          <a:xfrm>
            <a:off x="3184340" y="2307246"/>
            <a:ext cx="5663663" cy="4452293"/>
            <a:chOff x="1004678" y="1770170"/>
            <a:chExt cx="5663663" cy="4452293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D4E38B18-772E-85B1-BF3B-F40359922A3C}"/>
                </a:ext>
              </a:extLst>
            </p:cNvPr>
            <p:cNvSpPr/>
            <p:nvPr/>
          </p:nvSpPr>
          <p:spPr>
            <a:xfrm>
              <a:off x="1004678" y="1770170"/>
              <a:ext cx="5663663" cy="4452293"/>
            </a:xfrm>
            <a:prstGeom prst="roundRect">
              <a:avLst>
                <a:gd name="adj" fmla="val 2376"/>
              </a:avLst>
            </a:prstGeom>
            <a:solidFill>
              <a:srgbClr val="FFFFE4"/>
            </a:solidFill>
            <a:ln w="3175">
              <a:solidFill>
                <a:sysClr val="window" lastClr="FFFFFF">
                  <a:lumMod val="50000"/>
                </a:sysClr>
              </a:solidFill>
              <a:prstDash val="lgDash"/>
            </a:ln>
          </p:spPr>
          <p:txBody>
            <a:bodyPr wrap="square" lIns="432000" tIns="180000">
              <a:spAutoFit/>
            </a:bodyPr>
            <a:lstStyle/>
            <a:p>
              <a:pPr marL="0" marR="0" lvl="0" indent="0" defTabSz="5400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0" marR="0" lvl="0" indent="0" defTabSz="5400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19C3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select</a:t>
              </a:r>
            </a:p>
            <a:p>
              <a:pPr marL="0" marR="0" lvl="0" indent="0" defTabSz="5400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	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字段列表</a:t>
              </a:r>
              <a:endPara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0" marR="0" lvl="0" indent="0" defTabSz="5400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19C3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from</a:t>
              </a:r>
            </a:p>
            <a:p>
              <a:pPr marL="0" marR="0" lvl="0" indent="0" defTabSz="5400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	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表名列表</a:t>
              </a:r>
              <a:endPara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0" marR="0" lvl="0" indent="0" defTabSz="5400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19C3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where</a:t>
              </a:r>
            </a:p>
            <a:p>
              <a:pPr marL="0" marR="0" lvl="0" indent="0" defTabSz="5400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	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条件列表</a:t>
              </a:r>
              <a:endPara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0" marR="0" lvl="0" indent="0" defTabSz="5400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19C3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group  by</a:t>
              </a:r>
            </a:p>
            <a:p>
              <a:pPr marL="0" marR="0" lvl="0" indent="0" defTabSz="5400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	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分组字段列表</a:t>
              </a:r>
              <a:endPara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0" marR="0" lvl="0" indent="0" defTabSz="5400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19C3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having</a:t>
              </a:r>
            </a:p>
            <a:p>
              <a:pPr marL="0" marR="0" lvl="0" indent="0" defTabSz="5400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	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分组后条件列表</a:t>
              </a:r>
              <a:endPara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0" marR="0" lvl="0" indent="0" defTabSz="5400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19C3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order by</a:t>
              </a:r>
            </a:p>
            <a:p>
              <a:pPr marL="0" marR="0" lvl="0" indent="0" defTabSz="5400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	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排序字段列表</a:t>
              </a:r>
              <a:endPara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0" marR="0" lvl="0" indent="0" defTabSz="5400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19C3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limit</a:t>
              </a:r>
            </a:p>
            <a:p>
              <a:pPr marL="0" marR="0" lvl="0" indent="0" defTabSz="5400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	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分页参数</a:t>
              </a:r>
              <a:endPara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矩形: 对角圆角 5">
              <a:extLst>
                <a:ext uri="{FF2B5EF4-FFF2-40B4-BE49-F238E27FC236}">
                  <a16:creationId xmlns:a16="http://schemas.microsoft.com/office/drawing/2014/main" id="{43707C96-999D-50C4-902B-0CA95D3F22A4}"/>
                </a:ext>
              </a:extLst>
            </p:cNvPr>
            <p:cNvSpPr/>
            <p:nvPr/>
          </p:nvSpPr>
          <p:spPr>
            <a:xfrm>
              <a:off x="1004678" y="1770170"/>
              <a:ext cx="1368865" cy="458646"/>
            </a:xfrm>
            <a:prstGeom prst="round2DiagRect">
              <a:avLst>
                <a:gd name="adj1" fmla="val 23854"/>
                <a:gd name="adj2" fmla="val 0"/>
              </a:avLst>
            </a:prstGeom>
            <a:solidFill>
              <a:srgbClr val="C00000"/>
            </a:solidFill>
            <a:ln w="6350" cap="flat" cmpd="sng" algn="ctr">
              <a:noFill/>
              <a:prstDash val="lgDash"/>
            </a:ln>
            <a:effectLst/>
          </p:spPr>
          <p:txBody>
            <a:bodyPr lIns="108000" tIns="0" rIns="36000" bIns="72000" rtlCol="0" anchor="ctr"/>
            <a:lstStyle/>
            <a:p>
              <a:pPr marL="0" marR="0" lvl="0" indent="0" defTabSz="3600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语法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D710348-A9A1-246C-06F5-91FBD8002229}"/>
              </a:ext>
            </a:extLst>
          </p:cNvPr>
          <p:cNvSpPr/>
          <p:nvPr/>
        </p:nvSpPr>
        <p:spPr>
          <a:xfrm>
            <a:off x="3184340" y="2828259"/>
            <a:ext cx="5663663" cy="1085302"/>
          </a:xfrm>
          <a:prstGeom prst="roundRect">
            <a:avLst>
              <a:gd name="adj" fmla="val 4596"/>
            </a:avLst>
          </a:prstGeom>
          <a:solidFill>
            <a:srgbClr val="00B0F0">
              <a:alpha val="14902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4BBA8E4-D95E-8D0B-B357-946B46211C2B}"/>
              </a:ext>
            </a:extLst>
          </p:cNvPr>
          <p:cNvSpPr/>
          <p:nvPr/>
        </p:nvSpPr>
        <p:spPr>
          <a:xfrm>
            <a:off x="3184340" y="3935795"/>
            <a:ext cx="5663663" cy="531679"/>
          </a:xfrm>
          <a:prstGeom prst="roundRect">
            <a:avLst>
              <a:gd name="adj" fmla="val 7280"/>
            </a:avLst>
          </a:prstGeom>
          <a:solidFill>
            <a:srgbClr val="00B050">
              <a:alpha val="14902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35AF122-07AE-DCB8-6DED-28E7C57A6973}"/>
              </a:ext>
            </a:extLst>
          </p:cNvPr>
          <p:cNvSpPr/>
          <p:nvPr/>
        </p:nvSpPr>
        <p:spPr>
          <a:xfrm>
            <a:off x="3184340" y="4493851"/>
            <a:ext cx="5663663" cy="1073439"/>
          </a:xfrm>
          <a:prstGeom prst="roundRect">
            <a:avLst>
              <a:gd name="adj" fmla="val 5051"/>
            </a:avLst>
          </a:prstGeom>
          <a:solidFill>
            <a:srgbClr val="FF0000">
              <a:alpha val="14902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335628D-F538-F6C5-7E92-97B68D6FC3B7}"/>
              </a:ext>
            </a:extLst>
          </p:cNvPr>
          <p:cNvSpPr/>
          <p:nvPr/>
        </p:nvSpPr>
        <p:spPr>
          <a:xfrm>
            <a:off x="3184339" y="5593667"/>
            <a:ext cx="5663663" cy="550421"/>
          </a:xfrm>
          <a:prstGeom prst="roundRect">
            <a:avLst>
              <a:gd name="adj" fmla="val 10606"/>
            </a:avLst>
          </a:prstGeom>
          <a:solidFill>
            <a:srgbClr val="7030A0">
              <a:alpha val="14902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34BD901-281F-146E-0256-B525C7CF1E9D}"/>
              </a:ext>
            </a:extLst>
          </p:cNvPr>
          <p:cNvSpPr/>
          <p:nvPr/>
        </p:nvSpPr>
        <p:spPr>
          <a:xfrm>
            <a:off x="3184338" y="6173692"/>
            <a:ext cx="5663663" cy="585847"/>
          </a:xfrm>
          <a:prstGeom prst="roundRect">
            <a:avLst>
              <a:gd name="adj" fmla="val 11029"/>
            </a:avLst>
          </a:prstGeom>
          <a:solidFill>
            <a:srgbClr val="FFFF00">
              <a:alpha val="14902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A8C076DE-E8DE-C6CA-D216-1AA6AC657FD3}"/>
              </a:ext>
            </a:extLst>
          </p:cNvPr>
          <p:cNvSpPr txBox="1">
            <a:spLocks/>
          </p:cNvSpPr>
          <p:nvPr/>
        </p:nvSpPr>
        <p:spPr>
          <a:xfrm>
            <a:off x="9099693" y="3388629"/>
            <a:ext cx="2734704" cy="215768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marR="0" lvl="0" indent="-3600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Alibaba PuHuiTi R" pitchFamily="18" charset="-122"/>
              </a:rPr>
              <a:t>基本查询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Alibaba PuHuiTi R" pitchFamily="18" charset="-122"/>
            </a:endParaRPr>
          </a:p>
          <a:p>
            <a:pPr marL="360000" marR="0" lvl="0" indent="-3600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Alibaba PuHuiTi R" pitchFamily="18" charset="-122"/>
              </a:rPr>
              <a:t>条件查询（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Alibaba PuHuiTi R" pitchFamily="18" charset="-122"/>
              </a:rPr>
              <a:t>where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Alibaba PuHuiTi R" pitchFamily="18" charset="-122"/>
              </a:rPr>
              <a:t>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Alibaba PuHuiTi R" pitchFamily="18" charset="-122"/>
            </a:endParaRPr>
          </a:p>
          <a:p>
            <a:pPr marL="360000" marR="0" lvl="0" indent="-3600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Alibaba PuHuiTi R" pitchFamily="18" charset="-122"/>
              </a:rPr>
              <a:t>分组查询（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Alibaba PuHuiTi R" pitchFamily="18" charset="-122"/>
              </a:rPr>
              <a:t>group by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Alibaba PuHuiTi R" pitchFamily="18" charset="-122"/>
              </a:rPr>
              <a:t>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Alibaba PuHuiTi R" pitchFamily="18" charset="-122"/>
            </a:endParaRPr>
          </a:p>
          <a:p>
            <a:pPr marL="360000" marR="0" lvl="0" indent="-3600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Alibaba PuHuiTi R" pitchFamily="18" charset="-122"/>
              </a:rPr>
              <a:t>排序查询（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Alibaba PuHuiTi R" pitchFamily="18" charset="-122"/>
              </a:rPr>
              <a:t>order by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Alibaba PuHuiTi R" pitchFamily="18" charset="-122"/>
              </a:rPr>
              <a:t>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Alibaba PuHuiTi R" pitchFamily="18" charset="-122"/>
            </a:endParaRPr>
          </a:p>
          <a:p>
            <a:pPr marL="360000" marR="0" lvl="0" indent="-3600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Alibaba PuHuiTi R" pitchFamily="18" charset="-122"/>
              </a:rPr>
              <a:t>分页查询（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Alibaba PuHuiTi R" pitchFamily="18" charset="-122"/>
              </a:rPr>
              <a:t>limit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Alibaba PuHuiTi R" pitchFamily="18" charset="-122"/>
              </a:rPr>
              <a:t>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Alibaba PuHuiTi R" pitchFamily="18" charset="-122"/>
            </a:endParaRPr>
          </a:p>
        </p:txBody>
      </p:sp>
      <p:sp>
        <p:nvSpPr>
          <p:cNvPr id="14" name="Shape 2375">
            <a:extLst>
              <a:ext uri="{FF2B5EF4-FFF2-40B4-BE49-F238E27FC236}">
                <a16:creationId xmlns:a16="http://schemas.microsoft.com/office/drawing/2014/main" id="{87918AB5-1E26-0055-E0FE-5AF8ED395D54}"/>
              </a:ext>
            </a:extLst>
          </p:cNvPr>
          <p:cNvSpPr/>
          <p:nvPr/>
        </p:nvSpPr>
        <p:spPr>
          <a:xfrm>
            <a:off x="3379956" y="2391237"/>
            <a:ext cx="221825" cy="271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ysClr val="window" lastClr="FFFFFF"/>
          </a:solidFill>
          <a:ln w="3175">
            <a:noFill/>
            <a:miter lim="400000"/>
          </a:ln>
        </p:spPr>
        <p:txBody>
          <a:bodyPr lIns="19047" tIns="19047" rIns="19047" bIns="19047" anchor="ctr"/>
          <a:lstStyle/>
          <a:p>
            <a:pPr marL="0" marR="0" lvl="0" indent="0" algn="ctr" defTabSz="2285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1">
              <a:ln>
                <a:noFill/>
              </a:ln>
              <a:solidFill>
                <a:srgbClr val="F4B246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黑体"/>
              <a:ea typeface="Gill Sans"/>
              <a:cs typeface="Arial" panose="020B060402020202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2497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51" dur="1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2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3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0934FA7E-78FA-41A5-7F72-0A042D52B421}"/>
              </a:ext>
            </a:extLst>
          </p:cNvPr>
          <p:cNvSpPr txBox="1">
            <a:spLocks/>
          </p:cNvSpPr>
          <p:nvPr/>
        </p:nvSpPr>
        <p:spPr>
          <a:xfrm>
            <a:off x="288958" y="251628"/>
            <a:ext cx="57272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ea typeface="Alibaba PuHuiTi Medium" pitchFamily="18" charset="-122"/>
              </a:rPr>
              <a:t>数据库操作</a:t>
            </a:r>
            <a:endParaRPr lang="en-US" altLang="zh-CN" sz="4000" b="1" dirty="0">
              <a:ea typeface="Alibaba PuHuiTi Medium" pitchFamily="18" charset="-122"/>
            </a:endParaRPr>
          </a:p>
        </p:txBody>
      </p:sp>
      <p:sp>
        <p:nvSpPr>
          <p:cNvPr id="2" name="标题 3">
            <a:extLst>
              <a:ext uri="{FF2B5EF4-FFF2-40B4-BE49-F238E27FC236}">
                <a16:creationId xmlns:a16="http://schemas.microsoft.com/office/drawing/2014/main" id="{DF1ED8FB-F2B8-7DBB-0DB7-10A57E958B27}"/>
              </a:ext>
            </a:extLst>
          </p:cNvPr>
          <p:cNvSpPr txBox="1">
            <a:spLocks/>
          </p:cNvSpPr>
          <p:nvPr/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DQL-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基本查询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38B6AB4-5049-CA1E-AB2C-FA32EE72AA99}"/>
              </a:ext>
            </a:extLst>
          </p:cNvPr>
          <p:cNvGrpSpPr/>
          <p:nvPr/>
        </p:nvGrpSpPr>
        <p:grpSpPr>
          <a:xfrm>
            <a:off x="771141" y="5343562"/>
            <a:ext cx="10578277" cy="979386"/>
            <a:chOff x="1048332" y="5554061"/>
            <a:chExt cx="10563932" cy="979386"/>
          </a:xfrm>
        </p:grpSpPr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F497ECB1-DA85-CEBA-5D02-218DA1572518}"/>
                </a:ext>
              </a:extLst>
            </p:cNvPr>
            <p:cNvSpPr txBox="1"/>
            <p:nvPr/>
          </p:nvSpPr>
          <p:spPr>
            <a:xfrm>
              <a:off x="1357990" y="5934792"/>
              <a:ext cx="9834618" cy="5105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57150" marR="0" lvl="1" indent="-342900" defTabSz="9144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* 号代表查询所有字段，在实际开发中尽量少用（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不直观、影响效率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）。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BE05AF5-B448-9663-8FB2-A6E1D34460F1}"/>
                </a:ext>
              </a:extLst>
            </p:cNvPr>
            <p:cNvGrpSpPr/>
            <p:nvPr/>
          </p:nvGrpSpPr>
          <p:grpSpPr>
            <a:xfrm>
              <a:off x="1048332" y="5554061"/>
              <a:ext cx="10563932" cy="979386"/>
              <a:chOff x="1097274" y="5648331"/>
              <a:chExt cx="10512965" cy="979386"/>
            </a:xfrm>
          </p:grpSpPr>
          <p:sp>
            <p:nvSpPr>
              <p:cNvPr id="6" name="三角形 9">
                <a:extLst>
                  <a:ext uri="{FF2B5EF4-FFF2-40B4-BE49-F238E27FC236}">
                    <a16:creationId xmlns:a16="http://schemas.microsoft.com/office/drawing/2014/main" id="{5E6648C9-8B60-DDA0-455A-6258B80691C3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99B94C0-14AB-3083-A588-E3522A4058E0}"/>
                  </a:ext>
                </a:extLst>
              </p:cNvPr>
              <p:cNvSpPr/>
              <p:nvPr/>
            </p:nvSpPr>
            <p:spPr>
              <a:xfrm>
                <a:off x="1197203" y="5693357"/>
                <a:ext cx="10413036" cy="934360"/>
              </a:xfrm>
              <a:prstGeom prst="rect">
                <a:avLst/>
              </a:prstGeom>
              <a:noFill/>
              <a:ln w="9525" cap="flat" cmpd="sng" algn="ctr">
                <a:solidFill>
                  <a:srgbClr val="AD2B2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9DCCB31-76A2-4158-0B56-F8ED62C7FAB9}"/>
                  </a:ext>
                </a:extLst>
              </p:cNvPr>
              <p:cNvSpPr/>
              <p:nvPr/>
            </p:nvSpPr>
            <p:spPr>
              <a:xfrm>
                <a:off x="1097274" y="5648331"/>
                <a:ext cx="1334182" cy="380731"/>
              </a:xfrm>
              <a:prstGeom prst="rect">
                <a:avLst/>
              </a:prstGeom>
              <a:solidFill>
                <a:srgbClr val="C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92B274C-6FE1-C1A7-4213-066A9163EAD2}"/>
              </a:ext>
            </a:extLst>
          </p:cNvPr>
          <p:cNvGrpSpPr/>
          <p:nvPr/>
        </p:nvGrpSpPr>
        <p:grpSpPr>
          <a:xfrm>
            <a:off x="806778" y="1685855"/>
            <a:ext cx="10578443" cy="2349789"/>
            <a:chOff x="806778" y="1685855"/>
            <a:chExt cx="10578443" cy="234978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7D280AD-CB18-B09F-0529-D70663F3F719}"/>
                </a:ext>
              </a:extLst>
            </p:cNvPr>
            <p:cNvGrpSpPr/>
            <p:nvPr/>
          </p:nvGrpSpPr>
          <p:grpSpPr>
            <a:xfrm>
              <a:off x="806778" y="1685855"/>
              <a:ext cx="10578443" cy="2349789"/>
              <a:chOff x="806778" y="1685855"/>
              <a:chExt cx="10578443" cy="2349789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7BDB8FE8-C8BF-CFFA-E412-5F6B03833489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578443" cy="2349789"/>
              </a:xfrm>
              <a:prstGeom prst="roundRect">
                <a:avLst>
                  <a:gd name="adj" fmla="val 3391"/>
                </a:avLst>
              </a:prstGeom>
              <a:solidFill>
                <a:srgbClr val="FFFFE4"/>
              </a:solidFill>
              <a:ln w="3175">
                <a:solidFill>
                  <a:sysClr val="window" lastClr="FFFFFF">
                    <a:lumMod val="50000"/>
                  </a:sysClr>
                </a:solidFill>
                <a:prstDash val="lgDash"/>
              </a:ln>
            </p:spPr>
            <p:txBody>
              <a:bodyPr wrap="square" lIns="144000" tIns="360000" rIns="72000">
                <a:spAutoFit/>
              </a:bodyPr>
              <a:lstStyle/>
              <a:p>
                <a:pPr marL="285750" marR="0" lvl="0" indent="-285750" defTabSz="540000" eaLnBrk="0" fontAlgn="base" latinLnBrk="0" hangingPunct="0">
                  <a:lnSpc>
                    <a:spcPct val="150000"/>
                  </a:lnSpc>
                  <a:spcBef>
                    <a:spcPts val="18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查询多个字段：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select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1,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2,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3  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from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表名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;</a:t>
                </a:r>
                <a:endParaRPr kumimoji="0" lang="zh-CN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marR="0" lvl="0" indent="-285750" defTabSz="540000" eaLnBrk="0" fontAlgn="base" latinLnBrk="0" hangingPunct="0">
                  <a:lnSpc>
                    <a:spcPct val="150000"/>
                  </a:lnSpc>
                  <a:spcBef>
                    <a:spcPts val="12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查询所有字段（通配符）：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select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* 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from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表名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;</a:t>
                </a:r>
                <a:endPara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marR="0" lvl="0" indent="-285750" defTabSz="540000" eaLnBrk="0" fontAlgn="base" latinLnBrk="0" hangingPunct="0">
                  <a:lnSpc>
                    <a:spcPct val="150000"/>
                  </a:lnSpc>
                  <a:spcBef>
                    <a:spcPts val="12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设置别名：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select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  [ 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as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别名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1 ] ,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  [ 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as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别名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2 ]   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from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表名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;</a:t>
                </a:r>
                <a:endPara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marR="0" lvl="0" indent="-285750" defTabSz="540000" eaLnBrk="0" fontAlgn="base" latinLnBrk="0" hangingPunct="0">
                  <a:lnSpc>
                    <a:spcPct val="150000"/>
                  </a:lnSpc>
                  <a:spcBef>
                    <a:spcPts val="12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去除重复记录：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select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distinct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字段列表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from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表名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;</a:t>
                </a:r>
                <a:endPara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4" name="矩形: 对角圆角 13">
                <a:extLst>
                  <a:ext uri="{FF2B5EF4-FFF2-40B4-BE49-F238E27FC236}">
                    <a16:creationId xmlns:a16="http://schemas.microsoft.com/office/drawing/2014/main" id="{F3F68904-5557-7811-5813-ED47CB8B49FF}"/>
                  </a:ext>
                </a:extLst>
              </p:cNvPr>
              <p:cNvSpPr/>
              <p:nvPr/>
            </p:nvSpPr>
            <p:spPr>
              <a:xfrm>
                <a:off x="806779" y="1685855"/>
                <a:ext cx="1404270" cy="380731"/>
              </a:xfrm>
              <a:prstGeom prst="round2DiagRect">
                <a:avLst>
                  <a:gd name="adj1" fmla="val 20020"/>
                  <a:gd name="adj2" fmla="val 0"/>
                </a:avLst>
              </a:prstGeom>
              <a:solidFill>
                <a:srgbClr val="C00000"/>
              </a:solidFill>
              <a:ln w="6350" cap="flat" cmpd="sng" algn="ctr">
                <a:noFill/>
                <a:prstDash val="lgDash"/>
              </a:ln>
              <a:effectLst/>
            </p:spPr>
            <p:txBody>
              <a:bodyPr lIns="108000" tIns="0" rIns="36000" bIns="72000" rtlCol="0" anchor="ctr"/>
              <a:lstStyle/>
              <a:p>
                <a:pPr marL="0" marR="0" lvl="0" indent="0" defTabSz="3600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语法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2" name="Shape 2375">
              <a:extLst>
                <a:ext uri="{FF2B5EF4-FFF2-40B4-BE49-F238E27FC236}">
                  <a16:creationId xmlns:a16="http://schemas.microsoft.com/office/drawing/2014/main" id="{D7210AE8-9A6C-6381-E413-D0A3F319DCFF}"/>
                </a:ext>
              </a:extLst>
            </p:cNvPr>
            <p:cNvSpPr/>
            <p:nvPr/>
          </p:nvSpPr>
          <p:spPr>
            <a:xfrm>
              <a:off x="974094" y="1742977"/>
              <a:ext cx="213194" cy="261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7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7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3"/>
                    <a:pt x="14400" y="6873"/>
                  </a:cubicBezTo>
                  <a:lnTo>
                    <a:pt x="20400" y="6873"/>
                  </a:lnTo>
                  <a:cubicBezTo>
                    <a:pt x="20400" y="6873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4800" y="8836"/>
                  </a:moveTo>
                  <a:cubicBezTo>
                    <a:pt x="4800" y="9108"/>
                    <a:pt x="5068" y="9327"/>
                    <a:pt x="5400" y="9327"/>
                  </a:cubicBezTo>
                  <a:lnTo>
                    <a:pt x="16200" y="9327"/>
                  </a:lnTo>
                  <a:cubicBezTo>
                    <a:pt x="16532" y="9327"/>
                    <a:pt x="16800" y="9108"/>
                    <a:pt x="16800" y="8836"/>
                  </a:cubicBezTo>
                  <a:cubicBezTo>
                    <a:pt x="16800" y="8566"/>
                    <a:pt x="16532" y="8345"/>
                    <a:pt x="16200" y="8345"/>
                  </a:cubicBezTo>
                  <a:lnTo>
                    <a:pt x="5400" y="8345"/>
                  </a:lnTo>
                  <a:cubicBezTo>
                    <a:pt x="5068" y="8345"/>
                    <a:pt x="4800" y="8566"/>
                    <a:pt x="4800" y="8836"/>
                  </a:cubicBezTo>
                  <a:moveTo>
                    <a:pt x="16200" y="12273"/>
                  </a:moveTo>
                  <a:lnTo>
                    <a:pt x="5400" y="12273"/>
                  </a:lnTo>
                  <a:cubicBezTo>
                    <a:pt x="5068" y="12273"/>
                    <a:pt x="4800" y="12493"/>
                    <a:pt x="4800" y="12764"/>
                  </a:cubicBezTo>
                  <a:cubicBezTo>
                    <a:pt x="4800" y="13035"/>
                    <a:pt x="5068" y="13255"/>
                    <a:pt x="5400" y="13255"/>
                  </a:cubicBezTo>
                  <a:lnTo>
                    <a:pt x="16200" y="13255"/>
                  </a:lnTo>
                  <a:cubicBezTo>
                    <a:pt x="16532" y="13255"/>
                    <a:pt x="16800" y="13035"/>
                    <a:pt x="16800" y="12764"/>
                  </a:cubicBezTo>
                  <a:cubicBezTo>
                    <a:pt x="16800" y="12493"/>
                    <a:pt x="16532" y="12273"/>
                    <a:pt x="16200" y="12273"/>
                  </a:cubicBezTo>
                  <a:moveTo>
                    <a:pt x="5400" y="5400"/>
                  </a:moveTo>
                  <a:lnTo>
                    <a:pt x="8400" y="5400"/>
                  </a:lnTo>
                  <a:cubicBezTo>
                    <a:pt x="8732" y="5400"/>
                    <a:pt x="9000" y="5181"/>
                    <a:pt x="9000" y="4909"/>
                  </a:cubicBezTo>
                  <a:cubicBezTo>
                    <a:pt x="9000" y="4638"/>
                    <a:pt x="8732" y="4418"/>
                    <a:pt x="8400" y="4418"/>
                  </a:cubicBezTo>
                  <a:lnTo>
                    <a:pt x="5400" y="4418"/>
                  </a:lnTo>
                  <a:cubicBezTo>
                    <a:pt x="5068" y="4418"/>
                    <a:pt x="4800" y="4638"/>
                    <a:pt x="4800" y="4909"/>
                  </a:cubicBezTo>
                  <a:cubicBezTo>
                    <a:pt x="4800" y="5181"/>
                    <a:pt x="5068" y="5400"/>
                    <a:pt x="5400" y="5400"/>
                  </a:cubicBezTo>
                  <a:moveTo>
                    <a:pt x="12600" y="16200"/>
                  </a:moveTo>
                  <a:lnTo>
                    <a:pt x="5400" y="16200"/>
                  </a:lnTo>
                  <a:cubicBezTo>
                    <a:pt x="5068" y="16200"/>
                    <a:pt x="4800" y="16420"/>
                    <a:pt x="4800" y="16691"/>
                  </a:cubicBezTo>
                  <a:cubicBezTo>
                    <a:pt x="4800" y="16962"/>
                    <a:pt x="5068" y="17182"/>
                    <a:pt x="5400" y="17182"/>
                  </a:cubicBezTo>
                  <a:lnTo>
                    <a:pt x="12600" y="17182"/>
                  </a:lnTo>
                  <a:cubicBezTo>
                    <a:pt x="12932" y="17182"/>
                    <a:pt x="13200" y="16962"/>
                    <a:pt x="13200" y="16691"/>
                  </a:cubicBezTo>
                  <a:cubicBezTo>
                    <a:pt x="13200" y="16420"/>
                    <a:pt x="12932" y="16200"/>
                    <a:pt x="12600" y="16200"/>
                  </a:cubicBezTo>
                </a:path>
              </a:pathLst>
            </a:custGeom>
            <a:solidFill>
              <a:sysClr val="window" lastClr="FFFFFF"/>
            </a:solidFill>
            <a:ln w="3175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marL="0" marR="0" lvl="0" indent="0" algn="ctr" defTabSz="22851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1">
                <a:ln>
                  <a:noFill/>
                </a:ln>
                <a:solidFill>
                  <a:srgbClr val="F4B246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黑体"/>
                <a:ea typeface="Gill Sans"/>
                <a:cs typeface="Arial" panose="020B0604020202020204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738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0934FA7E-78FA-41A5-7F72-0A042D52B421}"/>
              </a:ext>
            </a:extLst>
          </p:cNvPr>
          <p:cNvSpPr txBox="1">
            <a:spLocks/>
          </p:cNvSpPr>
          <p:nvPr/>
        </p:nvSpPr>
        <p:spPr>
          <a:xfrm>
            <a:off x="288958" y="251628"/>
            <a:ext cx="57272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ea typeface="Alibaba PuHuiTi Medium" pitchFamily="18" charset="-122"/>
              </a:rPr>
              <a:t>数据库操作</a:t>
            </a:r>
            <a:endParaRPr lang="en-US" altLang="zh-CN" sz="4000" b="1" dirty="0">
              <a:ea typeface="Alibaba PuHuiTi Medium" pitchFamily="18" charset="-122"/>
            </a:endParaRPr>
          </a:p>
        </p:txBody>
      </p:sp>
      <p:sp>
        <p:nvSpPr>
          <p:cNvPr id="15" name="标题 3">
            <a:extLst>
              <a:ext uri="{FF2B5EF4-FFF2-40B4-BE49-F238E27FC236}">
                <a16:creationId xmlns:a16="http://schemas.microsoft.com/office/drawing/2014/main" id="{47BB4F18-972C-08D4-752D-E80AB9D5CFD3}"/>
              </a:ext>
            </a:extLst>
          </p:cNvPr>
          <p:cNvSpPr txBox="1">
            <a:spLocks/>
          </p:cNvSpPr>
          <p:nvPr/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DQL-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条件查询</a:t>
            </a:r>
          </a:p>
        </p:txBody>
      </p:sp>
      <p:graphicFrame>
        <p:nvGraphicFramePr>
          <p:cNvPr id="16" name="表格 7">
            <a:extLst>
              <a:ext uri="{FF2B5EF4-FFF2-40B4-BE49-F238E27FC236}">
                <a16:creationId xmlns:a16="http://schemas.microsoft.com/office/drawing/2014/main" id="{2FCBB657-81AD-9D54-3D8A-E9F4F08FC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645958"/>
              </p:ext>
            </p:extLst>
          </p:nvPr>
        </p:nvGraphicFramePr>
        <p:xfrm>
          <a:off x="710880" y="3021012"/>
          <a:ext cx="7078708" cy="3786895"/>
        </p:xfrm>
        <a:graphic>
          <a:graphicData uri="http://schemas.openxmlformats.org/drawingml/2006/table">
            <a:tbl>
              <a:tblPr firstRow="1" bandRow="1"/>
              <a:tblGrid>
                <a:gridCol w="2541056">
                  <a:extLst>
                    <a:ext uri="{9D8B030D-6E8A-4147-A177-3AD203B41FA5}">
                      <a16:colId xmlns:a16="http://schemas.microsoft.com/office/drawing/2014/main" val="2525972579"/>
                    </a:ext>
                  </a:extLst>
                </a:gridCol>
                <a:gridCol w="4537652">
                  <a:extLst>
                    <a:ext uri="{9D8B030D-6E8A-4147-A177-3AD203B41FA5}">
                      <a16:colId xmlns:a16="http://schemas.microsoft.com/office/drawing/2014/main" val="1702324220"/>
                    </a:ext>
                  </a:extLst>
                </a:gridCol>
              </a:tblGrid>
              <a:tr h="434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比较运算符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功能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660018"/>
                  </a:ext>
                </a:extLst>
              </a:tr>
              <a:tr h="292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&gt;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大于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245220"/>
                  </a:ext>
                </a:extLst>
              </a:tr>
              <a:tr h="292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&gt;=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大于等于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762740"/>
                  </a:ext>
                </a:extLst>
              </a:tr>
              <a:tr h="292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&lt;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小于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72700"/>
                  </a:ext>
                </a:extLst>
              </a:tr>
              <a:tr h="292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&lt;=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小于等于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564970"/>
                  </a:ext>
                </a:extLst>
              </a:tr>
              <a:tr h="292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=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等于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332745"/>
                  </a:ext>
                </a:extLst>
              </a:tr>
              <a:tr h="292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&lt;&gt;  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或 </a:t>
                      </a: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!=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不等于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32124"/>
                  </a:ext>
                </a:extLst>
              </a:tr>
              <a:tr h="292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between ... and ...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在某个范围之内</a:t>
                      </a: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含最小、最大值</a:t>
                      </a: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17475"/>
                  </a:ext>
                </a:extLst>
              </a:tr>
              <a:tr h="292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in(...)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在</a:t>
                      </a: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之后的列表中的值，多选一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338399"/>
                  </a:ext>
                </a:extLst>
              </a:tr>
              <a:tr h="292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like  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占位符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模糊匹配</a:t>
                      </a: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(_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匹配单个字符</a:t>
                      </a: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, %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匹配任意个字符</a:t>
                      </a: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90020"/>
                  </a:ext>
                </a:extLst>
              </a:tr>
              <a:tr h="292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is null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null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234983"/>
                  </a:ext>
                </a:extLst>
              </a:tr>
            </a:tbl>
          </a:graphicData>
        </a:graphic>
      </p:graphicFrame>
      <p:graphicFrame>
        <p:nvGraphicFramePr>
          <p:cNvPr id="17" name="表格 7">
            <a:extLst>
              <a:ext uri="{FF2B5EF4-FFF2-40B4-BE49-F238E27FC236}">
                <a16:creationId xmlns:a16="http://schemas.microsoft.com/office/drawing/2014/main" id="{2B6129A1-8155-23F4-4224-1CAD1591F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431530"/>
              </p:ext>
            </p:extLst>
          </p:nvPr>
        </p:nvGraphicFramePr>
        <p:xfrm>
          <a:off x="6845979" y="3798518"/>
          <a:ext cx="4712110" cy="1787222"/>
        </p:xfrm>
        <a:graphic>
          <a:graphicData uri="http://schemas.openxmlformats.org/drawingml/2006/table">
            <a:tbl>
              <a:tblPr firstRow="1" bandRow="1"/>
              <a:tblGrid>
                <a:gridCol w="1816521">
                  <a:extLst>
                    <a:ext uri="{9D8B030D-6E8A-4147-A177-3AD203B41FA5}">
                      <a16:colId xmlns:a16="http://schemas.microsoft.com/office/drawing/2014/main" val="2525972579"/>
                    </a:ext>
                  </a:extLst>
                </a:gridCol>
                <a:gridCol w="2895589">
                  <a:extLst>
                    <a:ext uri="{9D8B030D-6E8A-4147-A177-3AD203B41FA5}">
                      <a16:colId xmlns:a16="http://schemas.microsoft.com/office/drawing/2014/main" val="1702324220"/>
                    </a:ext>
                  </a:extLst>
                </a:gridCol>
              </a:tblGrid>
              <a:tr h="4156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逻辑运算符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功能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660018"/>
                  </a:ext>
                </a:extLst>
              </a:tr>
              <a:tr h="3250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8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and  </a:t>
                      </a: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或  </a:t>
                      </a:r>
                      <a:r>
                        <a:rPr lang="en-US" altLang="zh-CN" sz="18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&amp;&amp;</a:t>
                      </a:r>
                      <a:endParaRPr lang="en-US" altLang="zh-CN" sz="18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并且 </a:t>
                      </a:r>
                      <a:r>
                        <a:rPr lang="en-US" altLang="zh-CN" sz="18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多个条件同时成立</a:t>
                      </a:r>
                      <a:r>
                        <a:rPr lang="en-US" altLang="zh-CN" sz="18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564970"/>
                  </a:ext>
                </a:extLst>
              </a:tr>
              <a:tr h="3250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8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or  </a:t>
                      </a: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或  </a:t>
                      </a:r>
                      <a:r>
                        <a:rPr lang="en-US" altLang="zh-CN" sz="18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||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或者 </a:t>
                      </a:r>
                      <a:r>
                        <a:rPr lang="en-US" altLang="zh-CN" sz="18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多个条件任意一个成立</a:t>
                      </a:r>
                      <a:r>
                        <a:rPr lang="en-US" altLang="zh-CN" sz="18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332745"/>
                  </a:ext>
                </a:extLst>
              </a:tr>
              <a:tr h="3250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8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not  </a:t>
                      </a: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或  </a:t>
                      </a:r>
                      <a:r>
                        <a:rPr lang="en-US" altLang="zh-CN" sz="18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!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非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, 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不是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32124"/>
                  </a:ext>
                </a:extLst>
              </a:tr>
            </a:tbl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72D47285-A117-DD32-96E0-B9F4598E54DD}"/>
              </a:ext>
            </a:extLst>
          </p:cNvPr>
          <p:cNvGrpSpPr/>
          <p:nvPr/>
        </p:nvGrpSpPr>
        <p:grpSpPr>
          <a:xfrm>
            <a:off x="803964" y="1684192"/>
            <a:ext cx="10578443" cy="1172050"/>
            <a:chOff x="806778" y="1685855"/>
            <a:chExt cx="10578443" cy="1172050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0E3DA9ED-5FB5-1F05-BA7A-32A5AD0F3485}"/>
                </a:ext>
              </a:extLst>
            </p:cNvPr>
            <p:cNvSpPr/>
            <p:nvPr/>
          </p:nvSpPr>
          <p:spPr>
            <a:xfrm>
              <a:off x="806778" y="1685855"/>
              <a:ext cx="10578443" cy="1172050"/>
            </a:xfrm>
            <a:prstGeom prst="roundRect">
              <a:avLst>
                <a:gd name="adj" fmla="val 12668"/>
              </a:avLst>
            </a:prstGeom>
            <a:solidFill>
              <a:srgbClr val="FFFFE4"/>
            </a:solidFill>
            <a:ln w="3175">
              <a:solidFill>
                <a:sysClr val="window" lastClr="FFFFFF">
                  <a:lumMod val="50000"/>
                </a:sysClr>
              </a:solidFill>
              <a:prstDash val="lgDash"/>
            </a:ln>
          </p:spPr>
          <p:txBody>
            <a:bodyPr wrap="square" lIns="144000" tIns="360000" rIns="72000">
              <a:spAutoFit/>
            </a:bodyPr>
            <a:lstStyle/>
            <a:p>
              <a:pPr marL="285750" marR="0" lvl="0" indent="-285750" defTabSz="540000" eaLnBrk="0" fontAlgn="base" latinLnBrk="0" hangingPunct="0">
                <a:lnSpc>
                  <a:spcPct val="3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条件查询：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19C3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select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字段列表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19C3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from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  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where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条件列表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;</a:t>
              </a:r>
              <a:endParaRPr kumimoji="0" lang="zh-CN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0" name="矩形: 对角圆角 19">
              <a:extLst>
                <a:ext uri="{FF2B5EF4-FFF2-40B4-BE49-F238E27FC236}">
                  <a16:creationId xmlns:a16="http://schemas.microsoft.com/office/drawing/2014/main" id="{94E2DE59-0A3A-2755-F883-80D0A7C3B202}"/>
                </a:ext>
              </a:extLst>
            </p:cNvPr>
            <p:cNvSpPr/>
            <p:nvPr/>
          </p:nvSpPr>
          <p:spPr>
            <a:xfrm>
              <a:off x="806779" y="1685855"/>
              <a:ext cx="1407084" cy="394544"/>
            </a:xfrm>
            <a:prstGeom prst="round2DiagRect">
              <a:avLst>
                <a:gd name="adj1" fmla="val 25771"/>
                <a:gd name="adj2" fmla="val 0"/>
              </a:avLst>
            </a:prstGeom>
            <a:solidFill>
              <a:srgbClr val="C00000"/>
            </a:solidFill>
            <a:ln w="6350" cap="flat" cmpd="sng" algn="ctr">
              <a:noFill/>
              <a:prstDash val="lgDash"/>
            </a:ln>
            <a:effectLst/>
          </p:spPr>
          <p:txBody>
            <a:bodyPr lIns="108000" tIns="0" rIns="36000" bIns="72000" rtlCol="0" anchor="ctr"/>
            <a:lstStyle/>
            <a:p>
              <a:pPr marL="0" marR="0" lvl="0" indent="0" defTabSz="3600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语法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1" name="Shape 2375">
            <a:extLst>
              <a:ext uri="{FF2B5EF4-FFF2-40B4-BE49-F238E27FC236}">
                <a16:creationId xmlns:a16="http://schemas.microsoft.com/office/drawing/2014/main" id="{A238CB7F-8AD4-1AB3-DFDA-6B582B49B6FB}"/>
              </a:ext>
            </a:extLst>
          </p:cNvPr>
          <p:cNvSpPr/>
          <p:nvPr/>
        </p:nvSpPr>
        <p:spPr>
          <a:xfrm>
            <a:off x="974094" y="1742977"/>
            <a:ext cx="213194" cy="26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ysClr val="window" lastClr="FFFFFF"/>
          </a:solidFill>
          <a:ln w="3175">
            <a:noFill/>
            <a:miter lim="400000"/>
          </a:ln>
        </p:spPr>
        <p:txBody>
          <a:bodyPr lIns="19047" tIns="19047" rIns="19047" bIns="19047" anchor="ctr"/>
          <a:lstStyle/>
          <a:p>
            <a:pPr marL="0" marR="0" lvl="0" indent="0" algn="ctr" defTabSz="2285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1">
              <a:ln>
                <a:noFill/>
              </a:ln>
              <a:solidFill>
                <a:srgbClr val="F4B246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黑体"/>
              <a:ea typeface="Gill Sans"/>
              <a:cs typeface="Arial" panose="020B060402020202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7776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0934FA7E-78FA-41A5-7F72-0A042D52B421}"/>
              </a:ext>
            </a:extLst>
          </p:cNvPr>
          <p:cNvSpPr txBox="1">
            <a:spLocks/>
          </p:cNvSpPr>
          <p:nvPr/>
        </p:nvSpPr>
        <p:spPr>
          <a:xfrm>
            <a:off x="288958" y="251628"/>
            <a:ext cx="57272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ea typeface="Alibaba PuHuiTi Medium" pitchFamily="18" charset="-122"/>
              </a:rPr>
              <a:t>数据库操作</a:t>
            </a:r>
            <a:endParaRPr lang="en-US" altLang="zh-CN" sz="4000" b="1" dirty="0">
              <a:ea typeface="Alibaba PuHuiTi Medium" pitchFamily="18" charset="-122"/>
            </a:endParaRPr>
          </a:p>
        </p:txBody>
      </p:sp>
      <p:sp>
        <p:nvSpPr>
          <p:cNvPr id="15" name="标题 3">
            <a:extLst>
              <a:ext uri="{FF2B5EF4-FFF2-40B4-BE49-F238E27FC236}">
                <a16:creationId xmlns:a16="http://schemas.microsoft.com/office/drawing/2014/main" id="{62FC5447-083F-D688-F221-1241A520792A}"/>
              </a:ext>
            </a:extLst>
          </p:cNvPr>
          <p:cNvSpPr txBox="1">
            <a:spLocks/>
          </p:cNvSpPr>
          <p:nvPr/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DQL-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分组查询</a:t>
            </a:r>
          </a:p>
        </p:txBody>
      </p:sp>
      <p:graphicFrame>
        <p:nvGraphicFramePr>
          <p:cNvPr id="16" name="表格 7">
            <a:extLst>
              <a:ext uri="{FF2B5EF4-FFF2-40B4-BE49-F238E27FC236}">
                <a16:creationId xmlns:a16="http://schemas.microsoft.com/office/drawing/2014/main" id="{1C9F956F-35EC-986B-0607-1C1C95A02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535085"/>
              </p:ext>
            </p:extLst>
          </p:nvPr>
        </p:nvGraphicFramePr>
        <p:xfrm>
          <a:off x="7387271" y="1852175"/>
          <a:ext cx="4220308" cy="2236082"/>
        </p:xfrm>
        <a:graphic>
          <a:graphicData uri="http://schemas.openxmlformats.org/drawingml/2006/table">
            <a:tbl>
              <a:tblPr firstRow="1" bandRow="1"/>
              <a:tblGrid>
                <a:gridCol w="1821073">
                  <a:extLst>
                    <a:ext uri="{9D8B030D-6E8A-4147-A177-3AD203B41FA5}">
                      <a16:colId xmlns:a16="http://schemas.microsoft.com/office/drawing/2014/main" val="2525972579"/>
                    </a:ext>
                  </a:extLst>
                </a:gridCol>
                <a:gridCol w="2399235">
                  <a:extLst>
                    <a:ext uri="{9D8B030D-6E8A-4147-A177-3AD203B41FA5}">
                      <a16:colId xmlns:a16="http://schemas.microsoft.com/office/drawing/2014/main" val="1702324220"/>
                    </a:ext>
                  </a:extLst>
                </a:gridCol>
              </a:tblGrid>
              <a:tr h="4072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函数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功能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660018"/>
                  </a:ext>
                </a:extLst>
              </a:tr>
              <a:tr h="3433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count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统计数量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245220"/>
                  </a:ext>
                </a:extLst>
              </a:tr>
              <a:tr h="3433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max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最大值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762740"/>
                  </a:ext>
                </a:extLst>
              </a:tr>
              <a:tr h="3433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min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最小值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72700"/>
                  </a:ext>
                </a:extLst>
              </a:tr>
              <a:tr h="3433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avg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平均值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564970"/>
                  </a:ext>
                </a:extLst>
              </a:tr>
              <a:tr h="3433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sum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求和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332745"/>
                  </a:ext>
                </a:extLst>
              </a:tr>
            </a:tbl>
          </a:graphicData>
        </a:graphic>
      </p:graphicFrame>
      <p:grpSp>
        <p:nvGrpSpPr>
          <p:cNvPr id="17" name="组合 16">
            <a:extLst>
              <a:ext uri="{FF2B5EF4-FFF2-40B4-BE49-F238E27FC236}">
                <a16:creationId xmlns:a16="http://schemas.microsoft.com/office/drawing/2014/main" id="{88F1DC3A-F6D4-3C25-CEB9-2786CF545592}"/>
              </a:ext>
            </a:extLst>
          </p:cNvPr>
          <p:cNvGrpSpPr/>
          <p:nvPr/>
        </p:nvGrpSpPr>
        <p:grpSpPr>
          <a:xfrm>
            <a:off x="796457" y="5211792"/>
            <a:ext cx="10781903" cy="1287952"/>
            <a:chOff x="1048333" y="5599088"/>
            <a:chExt cx="12582118" cy="1287952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5682B802-B061-E31E-3F0A-8FC07CB42400}"/>
                </a:ext>
              </a:extLst>
            </p:cNvPr>
            <p:cNvSpPr txBox="1"/>
            <p:nvPr/>
          </p:nvSpPr>
          <p:spPr>
            <a:xfrm>
              <a:off x="1357989" y="5890405"/>
              <a:ext cx="11662005" cy="8778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marR="0" lvl="1" indent="-2857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null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值不参与所有聚合函数运算。</a:t>
              </a: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marR="0" lvl="1" indent="-2857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统计数量可以使用：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count(*)   count(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字段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   count(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常量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，推荐使用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count(*)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。</a:t>
              </a: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80EC15F-ABD1-4BDF-CABF-D224D4432359}"/>
                </a:ext>
              </a:extLst>
            </p:cNvPr>
            <p:cNvGrpSpPr/>
            <p:nvPr/>
          </p:nvGrpSpPr>
          <p:grpSpPr>
            <a:xfrm>
              <a:off x="1048333" y="5599088"/>
              <a:ext cx="12582118" cy="1287952"/>
              <a:chOff x="1097275" y="5693358"/>
              <a:chExt cx="12521414" cy="1287952"/>
            </a:xfrm>
          </p:grpSpPr>
          <p:sp>
            <p:nvSpPr>
              <p:cNvPr id="20" name="三角形 9">
                <a:extLst>
                  <a:ext uri="{FF2B5EF4-FFF2-40B4-BE49-F238E27FC236}">
                    <a16:creationId xmlns:a16="http://schemas.microsoft.com/office/drawing/2014/main" id="{CF6EA5D4-801B-7480-DDBD-A18126A79741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B5256D0-F662-0847-7551-87334BBC47A8}"/>
                  </a:ext>
                </a:extLst>
              </p:cNvPr>
              <p:cNvSpPr/>
              <p:nvPr/>
            </p:nvSpPr>
            <p:spPr>
              <a:xfrm>
                <a:off x="1197203" y="5693358"/>
                <a:ext cx="12421486" cy="1287952"/>
              </a:xfrm>
              <a:prstGeom prst="rect">
                <a:avLst/>
              </a:prstGeom>
              <a:noFill/>
              <a:ln w="9525" cap="flat" cmpd="sng" algn="ctr">
                <a:solidFill>
                  <a:srgbClr val="AD2B2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161145A4-AA21-7280-D51E-55EDAD3D59F2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477436" cy="251454"/>
              </a:xfrm>
              <a:prstGeom prst="rect">
                <a:avLst/>
              </a:prstGeom>
              <a:solidFill>
                <a:srgbClr val="C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2FF6BCD-8523-1565-F915-A12EFB927DE5}"/>
              </a:ext>
            </a:extLst>
          </p:cNvPr>
          <p:cNvGrpSpPr/>
          <p:nvPr/>
        </p:nvGrpSpPr>
        <p:grpSpPr>
          <a:xfrm>
            <a:off x="796457" y="1852175"/>
            <a:ext cx="6280204" cy="2102939"/>
            <a:chOff x="806778" y="1685855"/>
            <a:chExt cx="6064291" cy="2102939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3C144AC8-E99B-C419-B600-9A8446228CF6}"/>
                </a:ext>
              </a:extLst>
            </p:cNvPr>
            <p:cNvSpPr/>
            <p:nvPr/>
          </p:nvSpPr>
          <p:spPr>
            <a:xfrm>
              <a:off x="806778" y="1685855"/>
              <a:ext cx="6064291" cy="2102939"/>
            </a:xfrm>
            <a:prstGeom prst="roundRect">
              <a:avLst>
                <a:gd name="adj" fmla="val 8472"/>
              </a:avLst>
            </a:prstGeom>
            <a:solidFill>
              <a:srgbClr val="FFFFE4"/>
            </a:solidFill>
            <a:ln w="3175">
              <a:solidFill>
                <a:sysClr val="window" lastClr="FFFFFF">
                  <a:lumMod val="50000"/>
                </a:sysClr>
              </a:solidFill>
              <a:prstDash val="lgDash"/>
            </a:ln>
          </p:spPr>
          <p:txBody>
            <a:bodyPr wrap="square" lIns="144000" tIns="612000" rIns="72000" bIns="360000">
              <a:spAutoFit/>
            </a:bodyPr>
            <a:lstStyle/>
            <a:p>
              <a:pPr marL="285750" marR="0" lvl="0" indent="-285750" defTabSz="540000" eaLnBrk="0" fontAlgn="base" latinLnBrk="0" hangingPunct="0">
                <a:lnSpc>
                  <a:spcPct val="2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介绍：将一列数据作为一个整体，进行纵向计算。</a:t>
              </a: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marR="0" lvl="0" indent="-285750" defTabSz="540000" eaLnBrk="0" fontAlgn="base" latinLnBrk="0" hangingPunct="0">
                <a:lnSpc>
                  <a:spcPct val="2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语法：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select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聚合函数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字段列表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 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from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;</a:t>
              </a:r>
              <a:endParaRPr kumimoji="0" lang="zh-CN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5" name="矩形: 对角圆角 24">
              <a:extLst>
                <a:ext uri="{FF2B5EF4-FFF2-40B4-BE49-F238E27FC236}">
                  <a16:creationId xmlns:a16="http://schemas.microsoft.com/office/drawing/2014/main" id="{167D20CA-C928-0C45-EB67-AEC773B9E0A2}"/>
                </a:ext>
              </a:extLst>
            </p:cNvPr>
            <p:cNvSpPr/>
            <p:nvPr/>
          </p:nvSpPr>
          <p:spPr>
            <a:xfrm>
              <a:off x="806778" y="1685855"/>
              <a:ext cx="1568605" cy="395725"/>
            </a:xfrm>
            <a:prstGeom prst="round2DiagRect">
              <a:avLst>
                <a:gd name="adj1" fmla="val 25771"/>
                <a:gd name="adj2" fmla="val 0"/>
              </a:avLst>
            </a:prstGeom>
            <a:solidFill>
              <a:srgbClr val="C00000"/>
            </a:solidFill>
            <a:ln w="6350" cap="flat" cmpd="sng" algn="ctr">
              <a:noFill/>
              <a:prstDash val="lgDash"/>
            </a:ln>
            <a:effectLst/>
          </p:spPr>
          <p:txBody>
            <a:bodyPr lIns="108000" tIns="0" rIns="36000" bIns="72000" rtlCol="0" anchor="ctr"/>
            <a:lstStyle/>
            <a:p>
              <a:pPr marL="0" marR="0" lvl="0" indent="0" defTabSz="3600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</a:t>
              </a: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聚合函数</a:t>
              </a:r>
              <a:endPara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6" name="Shape 2389">
            <a:extLst>
              <a:ext uri="{FF2B5EF4-FFF2-40B4-BE49-F238E27FC236}">
                <a16:creationId xmlns:a16="http://schemas.microsoft.com/office/drawing/2014/main" id="{E522D229-71E6-6034-CEDF-618434495157}"/>
              </a:ext>
            </a:extLst>
          </p:cNvPr>
          <p:cNvSpPr/>
          <p:nvPr/>
        </p:nvSpPr>
        <p:spPr>
          <a:xfrm>
            <a:off x="962042" y="1963815"/>
            <a:ext cx="245253" cy="200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ysClr val="window" lastClr="FFFFFF"/>
          </a:solidFill>
          <a:ln w="6350">
            <a:noFill/>
            <a:miter lim="400000"/>
          </a:ln>
        </p:spPr>
        <p:txBody>
          <a:bodyPr lIns="19047" tIns="19047" rIns="19047" bIns="19047" anchor="ctr"/>
          <a:lstStyle/>
          <a:p>
            <a:pPr marL="0" marR="0" lvl="0" indent="0" algn="ctr" defTabSz="2285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1">
              <a:ln>
                <a:noFill/>
              </a:ln>
              <a:solidFill>
                <a:srgbClr val="F4B246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黑体"/>
              <a:ea typeface="Gill Sans"/>
              <a:cs typeface="Arial" panose="020B060402020202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6628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标题 4">
            <a:extLst>
              <a:ext uri="{FF2B5EF4-FFF2-40B4-BE49-F238E27FC236}">
                <a16:creationId xmlns:a16="http://schemas.microsoft.com/office/drawing/2014/main" id="{1396FD92-0ACB-2F70-73AC-B058675D781F}"/>
              </a:ext>
            </a:extLst>
          </p:cNvPr>
          <p:cNvSpPr txBox="1">
            <a:spLocks/>
          </p:cNvSpPr>
          <p:nvPr/>
        </p:nvSpPr>
        <p:spPr>
          <a:xfrm>
            <a:off x="592869" y="322799"/>
            <a:ext cx="625853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libaba PuHuiTi Medium" pitchFamily="18" charset="-122"/>
              </a:rPr>
              <a:t>前</a:t>
            </a:r>
            <a:r>
              <a:rPr lang="zh-CN" altLang="en-US" sz="4000" dirty="0">
                <a:solidFill>
                  <a:schemeClr val="tx1"/>
                </a:solidFill>
              </a:rPr>
              <a:t>言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libaba PuHuiTi Medium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15B6D6-C4E7-211B-41A3-725E922C6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52" y="1440542"/>
            <a:ext cx="7040578" cy="2650787"/>
          </a:xfrm>
          <a:prstGeom prst="rect">
            <a:avLst/>
          </a:prstGeom>
          <a:effectLst>
            <a:glow rad="63500">
              <a:sysClr val="window" lastClr="FFFFFF">
                <a:lumMod val="65000"/>
                <a:alpha val="40000"/>
              </a:sysClr>
            </a:glow>
          </a:effec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B329CA94-8888-C9DD-6F33-5D97E93A9E86}"/>
              </a:ext>
            </a:extLst>
          </p:cNvPr>
          <p:cNvSpPr txBox="1">
            <a:spLocks/>
          </p:cNvSpPr>
          <p:nvPr/>
        </p:nvSpPr>
        <p:spPr>
          <a:xfrm>
            <a:off x="3036227" y="759291"/>
            <a:ext cx="2493714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数据库产品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7FF41B5-3F21-06E7-5545-D7C6ABA4C9CC}"/>
              </a:ext>
            </a:extLst>
          </p:cNvPr>
          <p:cNvSpPr/>
          <p:nvPr/>
        </p:nvSpPr>
        <p:spPr>
          <a:xfrm>
            <a:off x="1177016" y="2151246"/>
            <a:ext cx="6148049" cy="201720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BA905AB2-83F9-C1A4-01F0-C844533EA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468489"/>
              </p:ext>
            </p:extLst>
          </p:nvPr>
        </p:nvGraphicFramePr>
        <p:xfrm>
          <a:off x="662539" y="4143708"/>
          <a:ext cx="8118601" cy="2584442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311401">
                  <a:extLst>
                    <a:ext uri="{9D8B030D-6E8A-4147-A177-3AD203B41FA5}">
                      <a16:colId xmlns:a16="http://schemas.microsoft.com/office/drawing/2014/main" val="3439177967"/>
                    </a:ext>
                  </a:extLst>
                </a:gridCol>
                <a:gridCol w="6807200">
                  <a:extLst>
                    <a:ext uri="{9D8B030D-6E8A-4147-A177-3AD203B41FA5}">
                      <a16:colId xmlns:a16="http://schemas.microsoft.com/office/drawing/2014/main" val="1254906812"/>
                    </a:ext>
                  </a:extLst>
                </a:gridCol>
              </a:tblGrid>
              <a:tr h="3692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Oracle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收费的大型数据库，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Oracle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公司的产品。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687824"/>
                  </a:ext>
                </a:extLst>
              </a:tr>
              <a:tr h="3692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endParaRPr lang="zh-CN" altLang="en-US" sz="160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endParaRPr lang="zh-CN" altLang="en-US" sz="160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900878"/>
                  </a:ext>
                </a:extLst>
              </a:tr>
              <a:tr h="3692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SQL Server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MicroSoft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公司收费的中型的数据库。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C#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.net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等语言常使用。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37688"/>
                  </a:ext>
                </a:extLst>
              </a:tr>
              <a:tr h="3692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PostgreSQL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开源免费中小型的数据库。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034304"/>
                  </a:ext>
                </a:extLst>
              </a:tr>
              <a:tr h="3692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DB2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IBM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公司的大型收费数据库产品。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318997"/>
                  </a:ext>
                </a:extLst>
              </a:tr>
              <a:tr h="3692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SQLite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嵌入式的微型数据库。如：作为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Android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内置数据库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03665"/>
                  </a:ext>
                </a:extLst>
              </a:tr>
              <a:tr h="3692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MariaDB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开源免费的中小型的数据库。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587788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B16678A8-426F-0D25-4F90-AB5099E98B47}"/>
              </a:ext>
            </a:extLst>
          </p:cNvPr>
          <p:cNvSpPr txBox="1"/>
          <p:nvPr/>
        </p:nvSpPr>
        <p:spPr>
          <a:xfrm>
            <a:off x="649209" y="4557015"/>
            <a:ext cx="105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7CBFFB-AFCE-618B-1B8D-963114459AFE}"/>
              </a:ext>
            </a:extLst>
          </p:cNvPr>
          <p:cNvSpPr txBox="1"/>
          <p:nvPr/>
        </p:nvSpPr>
        <p:spPr>
          <a:xfrm>
            <a:off x="1926538" y="4543288"/>
            <a:ext cx="69960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开源免费的中小型数据库。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Sun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公司收购了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Oracle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收购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Sun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公司。</a:t>
            </a:r>
          </a:p>
        </p:txBody>
      </p:sp>
      <p:sp>
        <p:nvSpPr>
          <p:cNvPr id="8" name="流程图: 磁盘 7">
            <a:extLst>
              <a:ext uri="{FF2B5EF4-FFF2-40B4-BE49-F238E27FC236}">
                <a16:creationId xmlns:a16="http://schemas.microsoft.com/office/drawing/2014/main" id="{A210AF64-AF21-4CE4-D3E1-BD062F54F711}"/>
              </a:ext>
            </a:extLst>
          </p:cNvPr>
          <p:cNvSpPr/>
          <p:nvPr/>
        </p:nvSpPr>
        <p:spPr>
          <a:xfrm>
            <a:off x="8174362" y="2614933"/>
            <a:ext cx="1099038" cy="517190"/>
          </a:xfrm>
          <a:prstGeom prst="flowChartMagneticDisk">
            <a:avLst/>
          </a:prstGeom>
          <a:solidFill>
            <a:sysClr val="window" lastClr="FFFFFF">
              <a:lumMod val="65000"/>
            </a:sysClr>
          </a:solidFill>
          <a:ln w="63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!!流程图: 数据库">
            <a:extLst>
              <a:ext uri="{FF2B5EF4-FFF2-40B4-BE49-F238E27FC236}">
                <a16:creationId xmlns:a16="http://schemas.microsoft.com/office/drawing/2014/main" id="{058D214A-5F07-0910-488F-09A681B44005}"/>
              </a:ext>
            </a:extLst>
          </p:cNvPr>
          <p:cNvSpPr/>
          <p:nvPr/>
        </p:nvSpPr>
        <p:spPr>
          <a:xfrm>
            <a:off x="8174362" y="2271527"/>
            <a:ext cx="1099038" cy="517190"/>
          </a:xfrm>
          <a:prstGeom prst="flowChartMagneticDisk">
            <a:avLst/>
          </a:prstGeom>
          <a:solidFill>
            <a:sysClr val="window" lastClr="FFFFFF">
              <a:lumMod val="65000"/>
            </a:sysClr>
          </a:solidFill>
          <a:ln w="63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</a:t>
            </a:r>
          </a:p>
        </p:txBody>
      </p:sp>
      <p:sp>
        <p:nvSpPr>
          <p:cNvPr id="10" name="流程图: 磁盘 9">
            <a:extLst>
              <a:ext uri="{FF2B5EF4-FFF2-40B4-BE49-F238E27FC236}">
                <a16:creationId xmlns:a16="http://schemas.microsoft.com/office/drawing/2014/main" id="{577EAF2E-8241-ECB7-67BD-BB0B9C176C2D}"/>
              </a:ext>
            </a:extLst>
          </p:cNvPr>
          <p:cNvSpPr/>
          <p:nvPr/>
        </p:nvSpPr>
        <p:spPr>
          <a:xfrm>
            <a:off x="8174362" y="1925012"/>
            <a:ext cx="1099038" cy="517190"/>
          </a:xfrm>
          <a:prstGeom prst="flowChartMagneticDisk">
            <a:avLst/>
          </a:prstGeom>
          <a:solidFill>
            <a:sysClr val="window" lastClr="FFFFFF">
              <a:lumMod val="65000"/>
            </a:sysClr>
          </a:solidFill>
          <a:ln w="63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1" name="箭头: 虚尾 10">
            <a:extLst>
              <a:ext uri="{FF2B5EF4-FFF2-40B4-BE49-F238E27FC236}">
                <a16:creationId xmlns:a16="http://schemas.microsoft.com/office/drawing/2014/main" id="{C753FEC1-93F2-99AD-FE07-0B070E919D5E}"/>
              </a:ext>
            </a:extLst>
          </p:cNvPr>
          <p:cNvSpPr/>
          <p:nvPr/>
        </p:nvSpPr>
        <p:spPr>
          <a:xfrm rot="10800000">
            <a:off x="9488391" y="2441984"/>
            <a:ext cx="1099038" cy="323952"/>
          </a:xfrm>
          <a:prstGeom prst="stripedRightArrow">
            <a:avLst>
              <a:gd name="adj1" fmla="val 50000"/>
              <a:gd name="adj2" fmla="val 134487"/>
            </a:avLst>
          </a:pr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12" name="图形 11" descr="男程序员 轮廓">
            <a:extLst>
              <a:ext uri="{FF2B5EF4-FFF2-40B4-BE49-F238E27FC236}">
                <a16:creationId xmlns:a16="http://schemas.microsoft.com/office/drawing/2014/main" id="{AB8A9501-3A11-BDA4-4A50-A70E3F7EB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4048" y="2094679"/>
            <a:ext cx="1013029" cy="101302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002B2A5-8F7E-7EBA-30AE-2BC0D1610355}"/>
              </a:ext>
            </a:extLst>
          </p:cNvPr>
          <p:cNvSpPr txBox="1"/>
          <p:nvPr/>
        </p:nvSpPr>
        <p:spPr>
          <a:xfrm>
            <a:off x="9901554" y="2094679"/>
            <a:ext cx="789404" cy="347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endParaRPr lang="zh-CN" altLang="en-US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思想气泡: 云 13">
            <a:extLst>
              <a:ext uri="{FF2B5EF4-FFF2-40B4-BE49-F238E27FC236}">
                <a16:creationId xmlns:a16="http://schemas.microsoft.com/office/drawing/2014/main" id="{E35B39E9-BFBA-2F68-AA75-97A1D7E9B4D7}"/>
              </a:ext>
            </a:extLst>
          </p:cNvPr>
          <p:cNvSpPr/>
          <p:nvPr/>
        </p:nvSpPr>
        <p:spPr>
          <a:xfrm>
            <a:off x="10037910" y="1261920"/>
            <a:ext cx="1350648" cy="562640"/>
          </a:xfrm>
          <a:prstGeom prst="cloudCallout">
            <a:avLst>
              <a:gd name="adj1" fmla="val -33696"/>
              <a:gd name="adj2" fmla="val 88503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统 一 标 准</a:t>
            </a:r>
          </a:p>
        </p:txBody>
      </p:sp>
    </p:spTree>
    <p:extLst>
      <p:ext uri="{BB962C8B-B14F-4D97-AF65-F5344CB8AC3E}">
        <p14:creationId xmlns:p14="http://schemas.microsoft.com/office/powerpoint/2010/main" val="336703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D2A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D2A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6" grpId="1"/>
      <p:bldP spid="7" grpId="0"/>
      <p:bldP spid="7" grpId="1"/>
      <p:bldP spid="11" grpId="0" animBg="1"/>
      <p:bldP spid="13" grpId="0"/>
      <p:bldP spid="13" grpId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0934FA7E-78FA-41A5-7F72-0A042D52B421}"/>
              </a:ext>
            </a:extLst>
          </p:cNvPr>
          <p:cNvSpPr txBox="1">
            <a:spLocks/>
          </p:cNvSpPr>
          <p:nvPr/>
        </p:nvSpPr>
        <p:spPr>
          <a:xfrm>
            <a:off x="288958" y="251628"/>
            <a:ext cx="57272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ea typeface="Alibaba PuHuiTi Medium" pitchFamily="18" charset="-122"/>
              </a:rPr>
              <a:t>数据库操作</a:t>
            </a:r>
            <a:endParaRPr lang="en-US" altLang="zh-CN" sz="4000" b="1" dirty="0">
              <a:ea typeface="Alibaba PuHuiTi Medium" pitchFamily="18" charset="-122"/>
            </a:endParaRPr>
          </a:p>
        </p:txBody>
      </p:sp>
      <p:sp>
        <p:nvSpPr>
          <p:cNvPr id="15" name="标题 3">
            <a:extLst>
              <a:ext uri="{FF2B5EF4-FFF2-40B4-BE49-F238E27FC236}">
                <a16:creationId xmlns:a16="http://schemas.microsoft.com/office/drawing/2014/main" id="{595C1292-DFC1-4BB5-2275-BA05F5E98D50}"/>
              </a:ext>
            </a:extLst>
          </p:cNvPr>
          <p:cNvSpPr txBox="1">
            <a:spLocks/>
          </p:cNvSpPr>
          <p:nvPr/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DQL-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分组查询</a:t>
            </a:r>
          </a:p>
        </p:txBody>
      </p:sp>
      <p:sp>
        <p:nvSpPr>
          <p:cNvPr id="16" name="Shape 2389">
            <a:extLst>
              <a:ext uri="{FF2B5EF4-FFF2-40B4-BE49-F238E27FC236}">
                <a16:creationId xmlns:a16="http://schemas.microsoft.com/office/drawing/2014/main" id="{55BC43C0-9402-B701-347B-07BAAEA33262}"/>
              </a:ext>
            </a:extLst>
          </p:cNvPr>
          <p:cNvSpPr/>
          <p:nvPr/>
        </p:nvSpPr>
        <p:spPr>
          <a:xfrm>
            <a:off x="927164" y="1948574"/>
            <a:ext cx="269289" cy="219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ysClr val="window" lastClr="FFFFFF"/>
          </a:solidFill>
          <a:ln w="6350">
            <a:solidFill>
              <a:sysClr val="window" lastClr="FFFFFF"/>
            </a:solidFill>
            <a:miter lim="400000"/>
          </a:ln>
        </p:spPr>
        <p:txBody>
          <a:bodyPr lIns="19047" tIns="19047" rIns="19047" bIns="19047" anchor="ctr"/>
          <a:lstStyle/>
          <a:p>
            <a:pPr marL="0" marR="0" lvl="0" indent="0" algn="ctr" defTabSz="2285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1">
              <a:ln>
                <a:noFill/>
              </a:ln>
              <a:solidFill>
                <a:srgbClr val="F4B246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黑体"/>
              <a:ea typeface="Gill Sans"/>
              <a:cs typeface="Arial" panose="020B0604020202020204"/>
              <a:sym typeface="Gill San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D7C43B2-600D-347B-9E53-045122D9072B}"/>
              </a:ext>
            </a:extLst>
          </p:cNvPr>
          <p:cNvGrpSpPr/>
          <p:nvPr/>
        </p:nvGrpSpPr>
        <p:grpSpPr>
          <a:xfrm>
            <a:off x="864859" y="1770876"/>
            <a:ext cx="10578443" cy="1582079"/>
            <a:chOff x="796457" y="2506228"/>
            <a:chExt cx="10578443" cy="1582079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337D71E-1F6A-C806-26D9-78D6C67759D1}"/>
                </a:ext>
              </a:extLst>
            </p:cNvPr>
            <p:cNvGrpSpPr/>
            <p:nvPr/>
          </p:nvGrpSpPr>
          <p:grpSpPr>
            <a:xfrm>
              <a:off x="796457" y="2506228"/>
              <a:ext cx="10578443" cy="1582079"/>
              <a:chOff x="806778" y="1685855"/>
              <a:chExt cx="10578443" cy="1582079"/>
            </a:xfrm>
          </p:grpSpPr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59BA7270-8147-B06D-3190-6B3583C14002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578443" cy="1582079"/>
              </a:xfrm>
              <a:prstGeom prst="roundRect">
                <a:avLst>
                  <a:gd name="adj" fmla="val 8472"/>
                </a:avLst>
              </a:prstGeom>
              <a:solidFill>
                <a:srgbClr val="FFFFE4"/>
              </a:solidFill>
              <a:ln w="3175">
                <a:solidFill>
                  <a:sysClr val="window" lastClr="FFFFFF">
                    <a:lumMod val="50000"/>
                  </a:sysClr>
                </a:solidFill>
                <a:prstDash val="lgDash"/>
              </a:ln>
            </p:spPr>
            <p:txBody>
              <a:bodyPr wrap="square" lIns="144000" tIns="468000" rIns="72000" bIns="252000">
                <a:spAutoFit/>
              </a:bodyPr>
              <a:lstStyle/>
              <a:p>
                <a:pPr marL="285750" marR="0" lvl="0" indent="-285750" defTabSz="540000" eaLnBrk="0" fontAlgn="base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分组查询：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select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字段列表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from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表名  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[ 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where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条件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]  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group   by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分组字段名  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[ 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having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分组后过滤条件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];</a:t>
                </a:r>
                <a:endParaRPr kumimoji="0" lang="zh-CN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1" name="矩形: 对角圆角 20">
                <a:extLst>
                  <a:ext uri="{FF2B5EF4-FFF2-40B4-BE49-F238E27FC236}">
                    <a16:creationId xmlns:a16="http://schemas.microsoft.com/office/drawing/2014/main" id="{C3043CE5-B6C9-237E-2E93-DFC91228ACF3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376171" cy="397591"/>
              </a:xfrm>
              <a:prstGeom prst="round2DiagRect">
                <a:avLst>
                  <a:gd name="adj1" fmla="val 25771"/>
                  <a:gd name="adj2" fmla="val 0"/>
                </a:avLst>
              </a:prstGeom>
              <a:solidFill>
                <a:srgbClr val="C00000"/>
              </a:solidFill>
              <a:ln w="6350" cap="flat" cmpd="sng" algn="ctr">
                <a:noFill/>
                <a:prstDash val="lgDash"/>
              </a:ln>
              <a:effectLst/>
            </p:spPr>
            <p:txBody>
              <a:bodyPr lIns="108000" tIns="0" rIns="36000" bIns="72000" rtlCol="0" anchor="ctr"/>
              <a:lstStyle/>
              <a:p>
                <a:pPr marL="0" marR="0" lvl="0" indent="0" defTabSz="3600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语法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9" name="Shape 2375">
              <a:extLst>
                <a:ext uri="{FF2B5EF4-FFF2-40B4-BE49-F238E27FC236}">
                  <a16:creationId xmlns:a16="http://schemas.microsoft.com/office/drawing/2014/main" id="{1276CB59-6E09-9F62-C4DA-817638BBF939}"/>
                </a:ext>
              </a:extLst>
            </p:cNvPr>
            <p:cNvSpPr/>
            <p:nvPr/>
          </p:nvSpPr>
          <p:spPr>
            <a:xfrm>
              <a:off x="995912" y="2598948"/>
              <a:ext cx="179558" cy="219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7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7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3"/>
                    <a:pt x="14400" y="6873"/>
                  </a:cubicBezTo>
                  <a:lnTo>
                    <a:pt x="20400" y="6873"/>
                  </a:lnTo>
                  <a:cubicBezTo>
                    <a:pt x="20400" y="6873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4800" y="8836"/>
                  </a:moveTo>
                  <a:cubicBezTo>
                    <a:pt x="4800" y="9108"/>
                    <a:pt x="5068" y="9327"/>
                    <a:pt x="5400" y="9327"/>
                  </a:cubicBezTo>
                  <a:lnTo>
                    <a:pt x="16200" y="9327"/>
                  </a:lnTo>
                  <a:cubicBezTo>
                    <a:pt x="16532" y="9327"/>
                    <a:pt x="16800" y="9108"/>
                    <a:pt x="16800" y="8836"/>
                  </a:cubicBezTo>
                  <a:cubicBezTo>
                    <a:pt x="16800" y="8566"/>
                    <a:pt x="16532" y="8345"/>
                    <a:pt x="16200" y="8345"/>
                  </a:cubicBezTo>
                  <a:lnTo>
                    <a:pt x="5400" y="8345"/>
                  </a:lnTo>
                  <a:cubicBezTo>
                    <a:pt x="5068" y="8345"/>
                    <a:pt x="4800" y="8566"/>
                    <a:pt x="4800" y="8836"/>
                  </a:cubicBezTo>
                  <a:moveTo>
                    <a:pt x="16200" y="12273"/>
                  </a:moveTo>
                  <a:lnTo>
                    <a:pt x="5400" y="12273"/>
                  </a:lnTo>
                  <a:cubicBezTo>
                    <a:pt x="5068" y="12273"/>
                    <a:pt x="4800" y="12493"/>
                    <a:pt x="4800" y="12764"/>
                  </a:cubicBezTo>
                  <a:cubicBezTo>
                    <a:pt x="4800" y="13035"/>
                    <a:pt x="5068" y="13255"/>
                    <a:pt x="5400" y="13255"/>
                  </a:cubicBezTo>
                  <a:lnTo>
                    <a:pt x="16200" y="13255"/>
                  </a:lnTo>
                  <a:cubicBezTo>
                    <a:pt x="16532" y="13255"/>
                    <a:pt x="16800" y="13035"/>
                    <a:pt x="16800" y="12764"/>
                  </a:cubicBezTo>
                  <a:cubicBezTo>
                    <a:pt x="16800" y="12493"/>
                    <a:pt x="16532" y="12273"/>
                    <a:pt x="16200" y="12273"/>
                  </a:cubicBezTo>
                  <a:moveTo>
                    <a:pt x="5400" y="5400"/>
                  </a:moveTo>
                  <a:lnTo>
                    <a:pt x="8400" y="5400"/>
                  </a:lnTo>
                  <a:cubicBezTo>
                    <a:pt x="8732" y="5400"/>
                    <a:pt x="9000" y="5181"/>
                    <a:pt x="9000" y="4909"/>
                  </a:cubicBezTo>
                  <a:cubicBezTo>
                    <a:pt x="9000" y="4638"/>
                    <a:pt x="8732" y="4418"/>
                    <a:pt x="8400" y="4418"/>
                  </a:cubicBezTo>
                  <a:lnTo>
                    <a:pt x="5400" y="4418"/>
                  </a:lnTo>
                  <a:cubicBezTo>
                    <a:pt x="5068" y="4418"/>
                    <a:pt x="4800" y="4638"/>
                    <a:pt x="4800" y="4909"/>
                  </a:cubicBezTo>
                  <a:cubicBezTo>
                    <a:pt x="4800" y="5181"/>
                    <a:pt x="5068" y="5400"/>
                    <a:pt x="5400" y="5400"/>
                  </a:cubicBezTo>
                  <a:moveTo>
                    <a:pt x="12600" y="16200"/>
                  </a:moveTo>
                  <a:lnTo>
                    <a:pt x="5400" y="16200"/>
                  </a:lnTo>
                  <a:cubicBezTo>
                    <a:pt x="5068" y="16200"/>
                    <a:pt x="4800" y="16420"/>
                    <a:pt x="4800" y="16691"/>
                  </a:cubicBezTo>
                  <a:cubicBezTo>
                    <a:pt x="4800" y="16962"/>
                    <a:pt x="5068" y="17182"/>
                    <a:pt x="5400" y="17182"/>
                  </a:cubicBezTo>
                  <a:lnTo>
                    <a:pt x="12600" y="17182"/>
                  </a:lnTo>
                  <a:cubicBezTo>
                    <a:pt x="12932" y="17182"/>
                    <a:pt x="13200" y="16962"/>
                    <a:pt x="13200" y="16691"/>
                  </a:cubicBezTo>
                  <a:cubicBezTo>
                    <a:pt x="13200" y="16420"/>
                    <a:pt x="12932" y="16200"/>
                    <a:pt x="12600" y="16200"/>
                  </a:cubicBezTo>
                </a:path>
              </a:pathLst>
            </a:custGeom>
            <a:solidFill>
              <a:sysClr val="window" lastClr="FFFFFF"/>
            </a:solidFill>
            <a:ln w="3175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marL="0" marR="0" lvl="0" indent="0" algn="ctr" defTabSz="22851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1">
                <a:ln>
                  <a:noFill/>
                </a:ln>
                <a:solidFill>
                  <a:srgbClr val="F4B246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黑体"/>
                <a:ea typeface="Gill Sans"/>
                <a:cs typeface="Arial" panose="020B0604020202020204"/>
                <a:sym typeface="Gill Sans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69A219A-EF8F-F8FC-2CDD-53F139CC1A5C}"/>
              </a:ext>
            </a:extLst>
          </p:cNvPr>
          <p:cNvGrpSpPr/>
          <p:nvPr/>
        </p:nvGrpSpPr>
        <p:grpSpPr>
          <a:xfrm>
            <a:off x="776004" y="5288919"/>
            <a:ext cx="10661383" cy="1259322"/>
            <a:chOff x="776004" y="5192207"/>
            <a:chExt cx="10367427" cy="1259322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8F2D7CAE-9FB4-34D4-84D5-4A2425250575}"/>
                </a:ext>
              </a:extLst>
            </p:cNvPr>
            <p:cNvSpPr txBox="1"/>
            <p:nvPr/>
          </p:nvSpPr>
          <p:spPr>
            <a:xfrm>
              <a:off x="1053928" y="5552044"/>
              <a:ext cx="8123297" cy="874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marR="0" lvl="0" indent="-2857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分组之后，查询的字段一般为聚合函数和分组字段，查询其他字段无任何意义。</a:t>
              </a: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marR="0" lvl="0" indent="-2857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执行顺序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: where  &gt; 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聚合函数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&gt; having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。</a:t>
              </a: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F672028-2649-D8C3-D1CA-F4683E2217E3}"/>
                </a:ext>
              </a:extLst>
            </p:cNvPr>
            <p:cNvGrpSpPr/>
            <p:nvPr/>
          </p:nvGrpSpPr>
          <p:grpSpPr>
            <a:xfrm>
              <a:off x="776004" y="5192207"/>
              <a:ext cx="10367427" cy="1259322"/>
              <a:chOff x="1097275" y="5693358"/>
              <a:chExt cx="12490959" cy="1259322"/>
            </a:xfrm>
          </p:grpSpPr>
          <p:sp>
            <p:nvSpPr>
              <p:cNvPr id="25" name="三角形 9">
                <a:extLst>
                  <a:ext uri="{FF2B5EF4-FFF2-40B4-BE49-F238E27FC236}">
                    <a16:creationId xmlns:a16="http://schemas.microsoft.com/office/drawing/2014/main" id="{4B4384C0-AC21-D741-08C8-6228293B7CEB}"/>
                  </a:ext>
                </a:extLst>
              </p:cNvPr>
              <p:cNvSpPr/>
              <p:nvPr/>
            </p:nvSpPr>
            <p:spPr>
              <a:xfrm rot="2651319">
                <a:off x="1103889" y="6073777"/>
                <a:ext cx="145648" cy="78105"/>
              </a:xfrm>
              <a:prstGeom prst="triangle">
                <a:avLst/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28C6AEE-8C40-465E-03E4-349DA818F941}"/>
                  </a:ext>
                </a:extLst>
              </p:cNvPr>
              <p:cNvSpPr/>
              <p:nvPr/>
            </p:nvSpPr>
            <p:spPr>
              <a:xfrm>
                <a:off x="1197203" y="5693358"/>
                <a:ext cx="12391031" cy="1259322"/>
              </a:xfrm>
              <a:prstGeom prst="rect">
                <a:avLst/>
              </a:prstGeom>
              <a:noFill/>
              <a:ln w="9525" cap="flat" cmpd="sng" algn="ctr">
                <a:solidFill>
                  <a:srgbClr val="AD2B2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589655D-A514-211C-B28B-0C926A574710}"/>
                  </a:ext>
                </a:extLst>
              </p:cNvPr>
              <p:cNvSpPr/>
              <p:nvPr/>
            </p:nvSpPr>
            <p:spPr>
              <a:xfrm>
                <a:off x="1097275" y="5693358"/>
                <a:ext cx="1593497" cy="321889"/>
              </a:xfrm>
              <a:prstGeom prst="rect">
                <a:avLst/>
              </a:prstGeom>
              <a:solidFill>
                <a:srgbClr val="C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8873BBBF-B301-9FC4-E51F-C879861DB594}"/>
              </a:ext>
            </a:extLst>
          </p:cNvPr>
          <p:cNvSpPr txBox="1"/>
          <p:nvPr/>
        </p:nvSpPr>
        <p:spPr>
          <a:xfrm>
            <a:off x="772016" y="3486531"/>
            <a:ext cx="10637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where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与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having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区别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7FF18EF-C67E-3E4B-F4DA-66730CF9AE1E}"/>
              </a:ext>
            </a:extLst>
          </p:cNvPr>
          <p:cNvSpPr txBox="1"/>
          <p:nvPr/>
        </p:nvSpPr>
        <p:spPr>
          <a:xfrm>
            <a:off x="1109233" y="3989439"/>
            <a:ext cx="1032815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432000">
              <a:spcBef>
                <a:spcPts val="120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执行时机不同：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where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是分组之前进行过滤，不满足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where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条件，不参与分组；而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having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是分组之后对结果进行过滤。</a:t>
            </a:r>
            <a:endParaRPr lang="en-US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defTabSz="432000">
              <a:spcBef>
                <a:spcPts val="120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判断条件不同：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where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不能对聚合函数进行判断，而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having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可以。</a:t>
            </a:r>
            <a:endParaRPr lang="en-US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859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0934FA7E-78FA-41A5-7F72-0A042D52B421}"/>
              </a:ext>
            </a:extLst>
          </p:cNvPr>
          <p:cNvSpPr txBox="1">
            <a:spLocks/>
          </p:cNvSpPr>
          <p:nvPr/>
        </p:nvSpPr>
        <p:spPr>
          <a:xfrm>
            <a:off x="288958" y="251628"/>
            <a:ext cx="57272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ea typeface="Alibaba PuHuiTi Medium" pitchFamily="18" charset="-122"/>
              </a:rPr>
              <a:t>数据库操作</a:t>
            </a:r>
            <a:endParaRPr lang="en-US" altLang="zh-CN" sz="4000" b="1" dirty="0">
              <a:ea typeface="Alibaba PuHuiTi Medium" pitchFamily="18" charset="-122"/>
            </a:endParaRPr>
          </a:p>
        </p:txBody>
      </p:sp>
      <p:sp>
        <p:nvSpPr>
          <p:cNvPr id="2" name="标题 3">
            <a:extLst>
              <a:ext uri="{FF2B5EF4-FFF2-40B4-BE49-F238E27FC236}">
                <a16:creationId xmlns:a16="http://schemas.microsoft.com/office/drawing/2014/main" id="{A703E696-C5B4-CF1F-260D-9C8E25D3C360}"/>
              </a:ext>
            </a:extLst>
          </p:cNvPr>
          <p:cNvSpPr txBox="1">
            <a:spLocks/>
          </p:cNvSpPr>
          <p:nvPr/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DQL-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排序查询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4D04D36-ED05-CC93-3FF9-F6DDB4B3F5C9}"/>
              </a:ext>
            </a:extLst>
          </p:cNvPr>
          <p:cNvGrpSpPr/>
          <p:nvPr/>
        </p:nvGrpSpPr>
        <p:grpSpPr>
          <a:xfrm>
            <a:off x="803964" y="4018410"/>
            <a:ext cx="10578443" cy="1249384"/>
            <a:chOff x="803964" y="4018410"/>
            <a:chExt cx="10578443" cy="124938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2CCF3936-3F3B-BDE0-850C-58927EAB35A5}"/>
                </a:ext>
              </a:extLst>
            </p:cNvPr>
            <p:cNvGrpSpPr/>
            <p:nvPr/>
          </p:nvGrpSpPr>
          <p:grpSpPr>
            <a:xfrm>
              <a:off x="803964" y="4018410"/>
              <a:ext cx="10578443" cy="1249384"/>
              <a:chOff x="806778" y="1685855"/>
              <a:chExt cx="10578443" cy="1249384"/>
            </a:xfrm>
          </p:grpSpPr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47BB3452-39F5-6306-2B30-A9DC26F23D92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578443" cy="1249384"/>
              </a:xfrm>
              <a:prstGeom prst="roundRect">
                <a:avLst>
                  <a:gd name="adj" fmla="val 8472"/>
                </a:avLst>
              </a:prstGeom>
              <a:solidFill>
                <a:srgbClr val="FFFFE4"/>
              </a:solidFill>
              <a:ln w="3175">
                <a:solidFill>
                  <a:sysClr val="window" lastClr="FFFFFF">
                    <a:lumMod val="50000"/>
                  </a:sysClr>
                </a:solidFill>
                <a:prstDash val="lgDash"/>
              </a:ln>
            </p:spPr>
            <p:txBody>
              <a:bodyPr wrap="square" lIns="144000" tIns="360000" rIns="72000">
                <a:spAutoFit/>
              </a:bodyPr>
              <a:lstStyle/>
              <a:p>
                <a:pPr marL="285750" marR="0" lvl="0" indent="-285750" defTabSz="540000" eaLnBrk="0" fontAlgn="base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ASC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：升序（默认值）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marR="0" lvl="0" indent="-285750" defTabSz="540000" eaLnBrk="0" fontAlgn="base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DESC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：降序</a:t>
                </a:r>
                <a:endParaRPr kumimoji="0" lang="zh-CN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7" name="矩形: 对角圆角 6">
                <a:extLst>
                  <a:ext uri="{FF2B5EF4-FFF2-40B4-BE49-F238E27FC236}">
                    <a16:creationId xmlns:a16="http://schemas.microsoft.com/office/drawing/2014/main" id="{8AE06999-F6DC-9E50-6CA6-93CFC5A2D63F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706887" cy="395094"/>
              </a:xfrm>
              <a:prstGeom prst="round2DiagRect">
                <a:avLst>
                  <a:gd name="adj1" fmla="val 25771"/>
                  <a:gd name="adj2" fmla="val 0"/>
                </a:avLst>
              </a:prstGeom>
              <a:solidFill>
                <a:srgbClr val="C00000"/>
              </a:solidFill>
              <a:ln w="6350" cap="flat" cmpd="sng" algn="ctr">
                <a:noFill/>
                <a:prstDash val="lgDash"/>
              </a:ln>
              <a:effectLst/>
            </p:spPr>
            <p:txBody>
              <a:bodyPr lIns="108000" tIns="0" rIns="36000" bIns="72000" rtlCol="0" anchor="ctr"/>
              <a:lstStyle/>
              <a:p>
                <a:pPr marL="0" marR="0" lvl="0" indent="0" defTabSz="3600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排序方式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pic>
          <p:nvPicPr>
            <p:cNvPr id="5" name="图形 4" descr="上升趋势条形图 纯色填充">
              <a:extLst>
                <a:ext uri="{FF2B5EF4-FFF2-40B4-BE49-F238E27FC236}">
                  <a16:creationId xmlns:a16="http://schemas.microsoft.com/office/drawing/2014/main" id="{C924441D-49A1-84CD-AD44-3CCB120D3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9945" y="4085329"/>
              <a:ext cx="297343" cy="297343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63E121-7283-CB15-BDBC-7B3B21286263}"/>
              </a:ext>
            </a:extLst>
          </p:cNvPr>
          <p:cNvGrpSpPr/>
          <p:nvPr/>
        </p:nvGrpSpPr>
        <p:grpSpPr>
          <a:xfrm>
            <a:off x="710879" y="5645341"/>
            <a:ext cx="10661383" cy="894442"/>
            <a:chOff x="1048332" y="5599088"/>
            <a:chExt cx="12907397" cy="894442"/>
          </a:xfrm>
        </p:grpSpPr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3F8533AF-E0F4-B5C0-D6E1-0FCDA9B53790}"/>
                </a:ext>
              </a:extLst>
            </p:cNvPr>
            <p:cNvSpPr txBox="1"/>
            <p:nvPr/>
          </p:nvSpPr>
          <p:spPr>
            <a:xfrm>
              <a:off x="1357990" y="5890405"/>
              <a:ext cx="9834618" cy="56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marR="0" lvl="0" indent="-285750" defTabSz="9144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如果是多字段排序，当第一个字段值相同时，才会根据第二个字段进行排序。</a:t>
              </a: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0163BF2-897B-DC50-0BBD-DF41A2B1D30E}"/>
                </a:ext>
              </a:extLst>
            </p:cNvPr>
            <p:cNvGrpSpPr/>
            <p:nvPr/>
          </p:nvGrpSpPr>
          <p:grpSpPr>
            <a:xfrm>
              <a:off x="1048332" y="5599088"/>
              <a:ext cx="12907397" cy="894442"/>
              <a:chOff x="1097274" y="5693358"/>
              <a:chExt cx="12845124" cy="894442"/>
            </a:xfrm>
          </p:grpSpPr>
          <p:sp>
            <p:nvSpPr>
              <p:cNvPr id="12" name="三角形 9">
                <a:extLst>
                  <a:ext uri="{FF2B5EF4-FFF2-40B4-BE49-F238E27FC236}">
                    <a16:creationId xmlns:a16="http://schemas.microsoft.com/office/drawing/2014/main" id="{DFD5AE4C-122C-887A-6477-77CF59647DAC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7C5BFD4-9F9B-2B82-9668-A99B69EAB13D}"/>
                  </a:ext>
                </a:extLst>
              </p:cNvPr>
              <p:cNvSpPr/>
              <p:nvPr/>
            </p:nvSpPr>
            <p:spPr>
              <a:xfrm>
                <a:off x="1197203" y="5693358"/>
                <a:ext cx="12745195" cy="894442"/>
              </a:xfrm>
              <a:prstGeom prst="rect">
                <a:avLst/>
              </a:prstGeom>
              <a:noFill/>
              <a:ln w="9525" cap="flat" cmpd="sng" algn="ctr">
                <a:solidFill>
                  <a:srgbClr val="AD2B2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6F23F11-C16F-7449-632E-9A74202BAD74}"/>
                  </a:ext>
                </a:extLst>
              </p:cNvPr>
              <p:cNvSpPr/>
              <p:nvPr/>
            </p:nvSpPr>
            <p:spPr>
              <a:xfrm>
                <a:off x="1097274" y="5728120"/>
                <a:ext cx="1455264" cy="323458"/>
              </a:xfrm>
              <a:prstGeom prst="rect">
                <a:avLst/>
              </a:prstGeom>
              <a:solidFill>
                <a:srgbClr val="C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755DC82-2A71-58F3-E798-AAEA4342AA93}"/>
              </a:ext>
            </a:extLst>
          </p:cNvPr>
          <p:cNvGrpSpPr/>
          <p:nvPr/>
        </p:nvGrpSpPr>
        <p:grpSpPr>
          <a:xfrm>
            <a:off x="803964" y="1684192"/>
            <a:ext cx="10578443" cy="1249384"/>
            <a:chOff x="806778" y="1685855"/>
            <a:chExt cx="10578443" cy="1249384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5D728FDA-E065-9685-5811-04E4E7200461}"/>
                </a:ext>
              </a:extLst>
            </p:cNvPr>
            <p:cNvSpPr/>
            <p:nvPr/>
          </p:nvSpPr>
          <p:spPr>
            <a:xfrm>
              <a:off x="806778" y="1685855"/>
              <a:ext cx="10578443" cy="1249384"/>
            </a:xfrm>
            <a:prstGeom prst="roundRect">
              <a:avLst>
                <a:gd name="adj" fmla="val 8472"/>
              </a:avLst>
            </a:prstGeom>
            <a:solidFill>
              <a:srgbClr val="FFFFE4"/>
            </a:solidFill>
            <a:ln w="3175">
              <a:solidFill>
                <a:sysClr val="window" lastClr="FFFFFF">
                  <a:lumMod val="50000"/>
                </a:sysClr>
              </a:solidFill>
              <a:prstDash val="lgDash"/>
            </a:ln>
          </p:spPr>
          <p:txBody>
            <a:bodyPr wrap="square" lIns="144000" tIns="360000" rIns="72000">
              <a:spAutoFit/>
            </a:bodyPr>
            <a:lstStyle/>
            <a:p>
              <a:pPr marL="285750" marR="0" lvl="0" indent="-285750" defTabSz="540000" eaLnBrk="0" fontAlgn="base" latinLnBrk="0" hangingPunct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条件查询：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19C3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select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字段列表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19C3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from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  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[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where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条件列表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]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[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group by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分组字段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]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order  by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字段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 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排序方式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1 ,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字段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 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排序方式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r>
                <a:rPr kumimoji="0" lang="en-US" altLang="zh-CN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… ;</a:t>
              </a:r>
              <a:endParaRPr kumimoji="0" lang="zh-CN" alt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7" name="矩形: 对角圆角 16">
              <a:extLst>
                <a:ext uri="{FF2B5EF4-FFF2-40B4-BE49-F238E27FC236}">
                  <a16:creationId xmlns:a16="http://schemas.microsoft.com/office/drawing/2014/main" id="{A2A83177-412D-1BDE-BF66-FC05A0285569}"/>
                </a:ext>
              </a:extLst>
            </p:cNvPr>
            <p:cNvSpPr/>
            <p:nvPr/>
          </p:nvSpPr>
          <p:spPr>
            <a:xfrm>
              <a:off x="806778" y="1685855"/>
              <a:ext cx="1347125" cy="399585"/>
            </a:xfrm>
            <a:prstGeom prst="round2DiagRect">
              <a:avLst>
                <a:gd name="adj1" fmla="val 20020"/>
                <a:gd name="adj2" fmla="val 0"/>
              </a:avLst>
            </a:prstGeom>
            <a:solidFill>
              <a:srgbClr val="C00000"/>
            </a:solidFill>
            <a:ln w="6350" cap="flat" cmpd="sng" algn="ctr">
              <a:noFill/>
              <a:prstDash val="lgDash"/>
            </a:ln>
            <a:effectLst/>
          </p:spPr>
          <p:txBody>
            <a:bodyPr lIns="108000" tIns="0" rIns="36000" bIns="72000" rtlCol="0" anchor="ctr"/>
            <a:lstStyle/>
            <a:p>
              <a:pPr marL="0" marR="0" lvl="0" indent="0" defTabSz="3600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</a:t>
              </a: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语法</a:t>
              </a:r>
              <a:endPara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8" name="Shape 2375">
            <a:extLst>
              <a:ext uri="{FF2B5EF4-FFF2-40B4-BE49-F238E27FC236}">
                <a16:creationId xmlns:a16="http://schemas.microsoft.com/office/drawing/2014/main" id="{FC45F7B4-7460-DC9A-00E5-9A5944980C43}"/>
              </a:ext>
            </a:extLst>
          </p:cNvPr>
          <p:cNvSpPr/>
          <p:nvPr/>
        </p:nvSpPr>
        <p:spPr>
          <a:xfrm>
            <a:off x="974094" y="1742977"/>
            <a:ext cx="213194" cy="26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ysClr val="window" lastClr="FFFFFF"/>
          </a:solidFill>
          <a:ln w="3175">
            <a:noFill/>
            <a:miter lim="400000"/>
          </a:ln>
        </p:spPr>
        <p:txBody>
          <a:bodyPr lIns="19047" tIns="19047" rIns="19047" bIns="19047" anchor="ctr"/>
          <a:lstStyle/>
          <a:p>
            <a:pPr marL="0" marR="0" lvl="0" indent="0" algn="ctr" defTabSz="2285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1">
              <a:ln>
                <a:noFill/>
              </a:ln>
              <a:solidFill>
                <a:srgbClr val="F4B246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黑体"/>
              <a:ea typeface="Gill Sans"/>
              <a:cs typeface="Arial" panose="020B060402020202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246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0934FA7E-78FA-41A5-7F72-0A042D52B421}"/>
              </a:ext>
            </a:extLst>
          </p:cNvPr>
          <p:cNvSpPr txBox="1">
            <a:spLocks/>
          </p:cNvSpPr>
          <p:nvPr/>
        </p:nvSpPr>
        <p:spPr>
          <a:xfrm>
            <a:off x="288958" y="251628"/>
            <a:ext cx="57272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ea typeface="Alibaba PuHuiTi Medium" pitchFamily="18" charset="-122"/>
              </a:rPr>
              <a:t>数据库操作</a:t>
            </a:r>
            <a:endParaRPr lang="en-US" altLang="zh-CN" sz="4000" b="1" dirty="0">
              <a:ea typeface="Alibaba PuHuiTi Medium" pitchFamily="18" charset="-122"/>
            </a:endParaRP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ACFDD0C4-9D69-2A01-561B-8A54C2BBBAFD}"/>
              </a:ext>
            </a:extLst>
          </p:cNvPr>
          <p:cNvSpPr txBox="1">
            <a:spLocks/>
          </p:cNvSpPr>
          <p:nvPr/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DQL-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分页查询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5EE839-A2FC-6FF6-28E9-E2D3F4B8D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752" r="23854"/>
          <a:stretch/>
        </p:blipFill>
        <p:spPr>
          <a:xfrm>
            <a:off x="3229256" y="1740982"/>
            <a:ext cx="4984642" cy="441988"/>
          </a:xfrm>
          <a:prstGeom prst="roundRect">
            <a:avLst>
              <a:gd name="adj" fmla="val 50000"/>
            </a:avLst>
          </a:prstGeom>
          <a:ln w="6350">
            <a:solidFill>
              <a:sysClr val="window" lastClr="FFFFFF">
                <a:lumMod val="50000"/>
              </a:sysClr>
            </a:solidFill>
            <a:prstDash val="lgDash"/>
          </a:ln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3613DFD-2599-E4E4-FF9A-1E0E97E0618D}"/>
              </a:ext>
            </a:extLst>
          </p:cNvPr>
          <p:cNvGrpSpPr/>
          <p:nvPr/>
        </p:nvGrpSpPr>
        <p:grpSpPr>
          <a:xfrm>
            <a:off x="796457" y="4890893"/>
            <a:ext cx="10578442" cy="1448173"/>
            <a:chOff x="1048333" y="5599087"/>
            <a:chExt cx="12806983" cy="1448173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93610ED0-96C0-A31A-EEB9-B2341D9E2D1A}"/>
                </a:ext>
              </a:extLst>
            </p:cNvPr>
            <p:cNvSpPr txBox="1"/>
            <p:nvPr/>
          </p:nvSpPr>
          <p:spPr>
            <a:xfrm>
              <a:off x="1357990" y="5890405"/>
              <a:ext cx="9834620" cy="11568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起始索引从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开始，起始索引 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= 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（查询页码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- 1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）* 每页显示记录数。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342900" marR="0" lvl="0" indent="-34290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分页查询是数据库的方言，不同的数据库有不同的实现，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MySQL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中是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LIMIT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。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342900" marR="0" lvl="0" indent="-34290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如果查询的是第一页数据，起始索引可以省略，直接简写为 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limit 10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。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7E1CBAF-AA66-94C3-6C3D-51267D674157}"/>
                </a:ext>
              </a:extLst>
            </p:cNvPr>
            <p:cNvGrpSpPr/>
            <p:nvPr/>
          </p:nvGrpSpPr>
          <p:grpSpPr>
            <a:xfrm>
              <a:off x="1048333" y="5599087"/>
              <a:ext cx="12806983" cy="1404397"/>
              <a:chOff x="1097275" y="5693357"/>
              <a:chExt cx="12745194" cy="1404397"/>
            </a:xfrm>
          </p:grpSpPr>
          <p:sp>
            <p:nvSpPr>
              <p:cNvPr id="7" name="三角形 9">
                <a:extLst>
                  <a:ext uri="{FF2B5EF4-FFF2-40B4-BE49-F238E27FC236}">
                    <a16:creationId xmlns:a16="http://schemas.microsoft.com/office/drawing/2014/main" id="{95C0AE45-9212-DA77-6854-E603A7D9A21F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62A0E72-B23A-0FC6-056A-7CBBC2C108C0}"/>
                  </a:ext>
                </a:extLst>
              </p:cNvPr>
              <p:cNvSpPr/>
              <p:nvPr/>
            </p:nvSpPr>
            <p:spPr>
              <a:xfrm>
                <a:off x="1197202" y="5693357"/>
                <a:ext cx="12645267" cy="1404397"/>
              </a:xfrm>
              <a:prstGeom prst="rect">
                <a:avLst/>
              </a:prstGeom>
              <a:noFill/>
              <a:ln w="9525" cap="flat" cmpd="sng" algn="ctr">
                <a:solidFill>
                  <a:srgbClr val="AD2B2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A56F813-9065-56EC-E97C-98F05F046C55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623066" cy="328396"/>
              </a:xfrm>
              <a:prstGeom prst="rect">
                <a:avLst/>
              </a:prstGeom>
              <a:solidFill>
                <a:srgbClr val="C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8C34734-CD2B-3788-CC54-D23FD812E227}"/>
              </a:ext>
            </a:extLst>
          </p:cNvPr>
          <p:cNvGrpSpPr/>
          <p:nvPr/>
        </p:nvGrpSpPr>
        <p:grpSpPr>
          <a:xfrm>
            <a:off x="796457" y="2506228"/>
            <a:ext cx="10578443" cy="1140487"/>
            <a:chOff x="796457" y="2506228"/>
            <a:chExt cx="10578443" cy="114048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DBAC5980-3AC9-5540-6F49-3460140CD1F7}"/>
                </a:ext>
              </a:extLst>
            </p:cNvPr>
            <p:cNvGrpSpPr/>
            <p:nvPr/>
          </p:nvGrpSpPr>
          <p:grpSpPr>
            <a:xfrm>
              <a:off x="796457" y="2506228"/>
              <a:ext cx="10578443" cy="1140487"/>
              <a:chOff x="806778" y="1685855"/>
              <a:chExt cx="10578443" cy="1140487"/>
            </a:xfrm>
          </p:grpSpPr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E2868AE1-5C1F-13BE-1E7A-1B029955D5D6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578443" cy="1140487"/>
              </a:xfrm>
              <a:prstGeom prst="roundRect">
                <a:avLst>
                  <a:gd name="adj" fmla="val 8472"/>
                </a:avLst>
              </a:prstGeom>
              <a:solidFill>
                <a:srgbClr val="FFFFE4"/>
              </a:solidFill>
              <a:ln w="3175">
                <a:solidFill>
                  <a:sysClr val="window" lastClr="FFFFFF">
                    <a:lumMod val="50000"/>
                  </a:sysClr>
                </a:solidFill>
                <a:prstDash val="lgDash"/>
              </a:ln>
            </p:spPr>
            <p:txBody>
              <a:bodyPr wrap="square" lIns="144000" tIns="360000" rIns="72000">
                <a:spAutoFit/>
              </a:bodyPr>
              <a:lstStyle/>
              <a:p>
                <a:pPr marL="285750" marR="0" lvl="0" indent="-285750" defTabSz="540000" eaLnBrk="0" fontAlgn="base" latinLnBrk="0" hangingPunct="0">
                  <a:lnSpc>
                    <a:spcPct val="3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分页查询：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select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字段列表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from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表名  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limit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起始索引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, 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查询记录数 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;</a:t>
                </a:r>
                <a:endParaRPr kumimoji="0" lang="zh-CN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5" name="矩形: 对角圆角 14">
                <a:extLst>
                  <a:ext uri="{FF2B5EF4-FFF2-40B4-BE49-F238E27FC236}">
                    <a16:creationId xmlns:a16="http://schemas.microsoft.com/office/drawing/2014/main" id="{FC617C24-3BB5-D8C1-B0AD-868D262C83FC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272186" cy="407027"/>
              </a:xfrm>
              <a:prstGeom prst="round2DiagRect">
                <a:avLst>
                  <a:gd name="adj1" fmla="val 18103"/>
                  <a:gd name="adj2" fmla="val 0"/>
                </a:avLst>
              </a:prstGeom>
              <a:solidFill>
                <a:srgbClr val="C00000"/>
              </a:solidFill>
              <a:ln w="6350" cap="flat" cmpd="sng" algn="ctr">
                <a:noFill/>
                <a:prstDash val="lgDash"/>
              </a:ln>
              <a:effectLst/>
            </p:spPr>
            <p:txBody>
              <a:bodyPr lIns="108000" tIns="0" rIns="36000" bIns="72000" rtlCol="0" anchor="ctr"/>
              <a:lstStyle/>
              <a:p>
                <a:pPr marL="0" marR="0" lvl="0" indent="0" defTabSz="3600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语法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3" name="Shape 2375">
              <a:extLst>
                <a:ext uri="{FF2B5EF4-FFF2-40B4-BE49-F238E27FC236}">
                  <a16:creationId xmlns:a16="http://schemas.microsoft.com/office/drawing/2014/main" id="{5D056571-D1FB-0D76-5F3B-829EF2EAFB74}"/>
                </a:ext>
              </a:extLst>
            </p:cNvPr>
            <p:cNvSpPr/>
            <p:nvPr/>
          </p:nvSpPr>
          <p:spPr>
            <a:xfrm>
              <a:off x="1003463" y="2607349"/>
              <a:ext cx="187196" cy="229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7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7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3"/>
                    <a:pt x="14400" y="6873"/>
                  </a:cubicBezTo>
                  <a:lnTo>
                    <a:pt x="20400" y="6873"/>
                  </a:lnTo>
                  <a:cubicBezTo>
                    <a:pt x="20400" y="6873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4800" y="8836"/>
                  </a:moveTo>
                  <a:cubicBezTo>
                    <a:pt x="4800" y="9108"/>
                    <a:pt x="5068" y="9327"/>
                    <a:pt x="5400" y="9327"/>
                  </a:cubicBezTo>
                  <a:lnTo>
                    <a:pt x="16200" y="9327"/>
                  </a:lnTo>
                  <a:cubicBezTo>
                    <a:pt x="16532" y="9327"/>
                    <a:pt x="16800" y="9108"/>
                    <a:pt x="16800" y="8836"/>
                  </a:cubicBezTo>
                  <a:cubicBezTo>
                    <a:pt x="16800" y="8566"/>
                    <a:pt x="16532" y="8345"/>
                    <a:pt x="16200" y="8345"/>
                  </a:cubicBezTo>
                  <a:lnTo>
                    <a:pt x="5400" y="8345"/>
                  </a:lnTo>
                  <a:cubicBezTo>
                    <a:pt x="5068" y="8345"/>
                    <a:pt x="4800" y="8566"/>
                    <a:pt x="4800" y="8836"/>
                  </a:cubicBezTo>
                  <a:moveTo>
                    <a:pt x="16200" y="12273"/>
                  </a:moveTo>
                  <a:lnTo>
                    <a:pt x="5400" y="12273"/>
                  </a:lnTo>
                  <a:cubicBezTo>
                    <a:pt x="5068" y="12273"/>
                    <a:pt x="4800" y="12493"/>
                    <a:pt x="4800" y="12764"/>
                  </a:cubicBezTo>
                  <a:cubicBezTo>
                    <a:pt x="4800" y="13035"/>
                    <a:pt x="5068" y="13255"/>
                    <a:pt x="5400" y="13255"/>
                  </a:cubicBezTo>
                  <a:lnTo>
                    <a:pt x="16200" y="13255"/>
                  </a:lnTo>
                  <a:cubicBezTo>
                    <a:pt x="16532" y="13255"/>
                    <a:pt x="16800" y="13035"/>
                    <a:pt x="16800" y="12764"/>
                  </a:cubicBezTo>
                  <a:cubicBezTo>
                    <a:pt x="16800" y="12493"/>
                    <a:pt x="16532" y="12273"/>
                    <a:pt x="16200" y="12273"/>
                  </a:cubicBezTo>
                  <a:moveTo>
                    <a:pt x="5400" y="5400"/>
                  </a:moveTo>
                  <a:lnTo>
                    <a:pt x="8400" y="5400"/>
                  </a:lnTo>
                  <a:cubicBezTo>
                    <a:pt x="8732" y="5400"/>
                    <a:pt x="9000" y="5181"/>
                    <a:pt x="9000" y="4909"/>
                  </a:cubicBezTo>
                  <a:cubicBezTo>
                    <a:pt x="9000" y="4638"/>
                    <a:pt x="8732" y="4418"/>
                    <a:pt x="8400" y="4418"/>
                  </a:cubicBezTo>
                  <a:lnTo>
                    <a:pt x="5400" y="4418"/>
                  </a:lnTo>
                  <a:cubicBezTo>
                    <a:pt x="5068" y="4418"/>
                    <a:pt x="4800" y="4638"/>
                    <a:pt x="4800" y="4909"/>
                  </a:cubicBezTo>
                  <a:cubicBezTo>
                    <a:pt x="4800" y="5181"/>
                    <a:pt x="5068" y="5400"/>
                    <a:pt x="5400" y="5400"/>
                  </a:cubicBezTo>
                  <a:moveTo>
                    <a:pt x="12600" y="16200"/>
                  </a:moveTo>
                  <a:lnTo>
                    <a:pt x="5400" y="16200"/>
                  </a:lnTo>
                  <a:cubicBezTo>
                    <a:pt x="5068" y="16200"/>
                    <a:pt x="4800" y="16420"/>
                    <a:pt x="4800" y="16691"/>
                  </a:cubicBezTo>
                  <a:cubicBezTo>
                    <a:pt x="4800" y="16962"/>
                    <a:pt x="5068" y="17182"/>
                    <a:pt x="5400" y="17182"/>
                  </a:cubicBezTo>
                  <a:lnTo>
                    <a:pt x="12600" y="17182"/>
                  </a:lnTo>
                  <a:cubicBezTo>
                    <a:pt x="12932" y="17182"/>
                    <a:pt x="13200" y="16962"/>
                    <a:pt x="13200" y="16691"/>
                  </a:cubicBezTo>
                  <a:cubicBezTo>
                    <a:pt x="13200" y="16420"/>
                    <a:pt x="12932" y="16200"/>
                    <a:pt x="12600" y="16200"/>
                  </a:cubicBezTo>
                </a:path>
              </a:pathLst>
            </a:custGeom>
            <a:solidFill>
              <a:sysClr val="window" lastClr="FFFFFF"/>
            </a:solidFill>
            <a:ln w="3175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marL="0" marR="0" lvl="0" indent="0" algn="ctr" defTabSz="22851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1">
                <a:ln>
                  <a:noFill/>
                </a:ln>
                <a:solidFill>
                  <a:srgbClr val="F4B246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黑体"/>
                <a:ea typeface="Gill Sans"/>
                <a:cs typeface="Arial" panose="020B0604020202020204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55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26">
            <a:extLst>
              <a:ext uri="{FF2B5EF4-FFF2-40B4-BE49-F238E27FC236}">
                <a16:creationId xmlns:a16="http://schemas.microsoft.com/office/drawing/2014/main" id="{2B321DD1-E6FD-43D3-D1B1-65CFB97D8352}"/>
              </a:ext>
            </a:extLst>
          </p:cNvPr>
          <p:cNvSpPr/>
          <p:nvPr/>
        </p:nvSpPr>
        <p:spPr>
          <a:xfrm>
            <a:off x="1316503" y="2214137"/>
            <a:ext cx="9794240" cy="2882297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C33603B-41A0-B75F-8509-4F5512943080}"/>
              </a:ext>
            </a:extLst>
          </p:cNvPr>
          <p:cNvSpPr/>
          <p:nvPr/>
        </p:nvSpPr>
        <p:spPr>
          <a:xfrm>
            <a:off x="4537857" y="1805198"/>
            <a:ext cx="718820" cy="718820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E2F3F2C-F25D-701C-052C-D0F031343A48}"/>
              </a:ext>
            </a:extLst>
          </p:cNvPr>
          <p:cNvSpPr/>
          <p:nvPr/>
        </p:nvSpPr>
        <p:spPr>
          <a:xfrm>
            <a:off x="5256677" y="1805198"/>
            <a:ext cx="718820" cy="718820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BE022A6-AA06-B732-9C39-A52D60817865}"/>
              </a:ext>
            </a:extLst>
          </p:cNvPr>
          <p:cNvSpPr/>
          <p:nvPr/>
        </p:nvSpPr>
        <p:spPr>
          <a:xfrm>
            <a:off x="5975497" y="1805198"/>
            <a:ext cx="718820" cy="718820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8AF15B2-7021-0932-C542-89DEF00B00E6}"/>
              </a:ext>
            </a:extLst>
          </p:cNvPr>
          <p:cNvSpPr/>
          <p:nvPr/>
        </p:nvSpPr>
        <p:spPr>
          <a:xfrm>
            <a:off x="6694317" y="1805198"/>
            <a:ext cx="718820" cy="718820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9" name="TextBox 35">
            <a:extLst>
              <a:ext uri="{FF2B5EF4-FFF2-40B4-BE49-F238E27FC236}">
                <a16:creationId xmlns:a16="http://schemas.microsoft.com/office/drawing/2014/main" id="{67943376-D3AB-0275-4816-E170AC334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949" y="2762936"/>
            <a:ext cx="9504297" cy="2273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网上商城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网上书店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办公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展示当地人文历史文化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3265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18">
            <a:extLst>
              <a:ext uri="{FF2B5EF4-FFF2-40B4-BE49-F238E27FC236}">
                <a16:creationId xmlns:a16="http://schemas.microsoft.com/office/drawing/2014/main" id="{0FFCCE52-81D4-C26E-5A3E-4AD3E57D9410}"/>
              </a:ext>
            </a:extLst>
          </p:cNvPr>
          <p:cNvSpPr txBox="1"/>
          <p:nvPr/>
        </p:nvSpPr>
        <p:spPr>
          <a:xfrm>
            <a:off x="1680578" y="1817384"/>
            <a:ext cx="8644578" cy="2872375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64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  <a:cs typeface="+mn-ea"/>
                <a:sym typeface="+mn-lt"/>
              </a:rPr>
              <a:t>第</a:t>
            </a:r>
            <a:r>
              <a:rPr lang="en-US" altLang="zh-CN" sz="64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  <a:cs typeface="+mn-ea"/>
                <a:sym typeface="+mn-lt"/>
              </a:rPr>
              <a:t>08</a:t>
            </a:r>
            <a:r>
              <a:rPr lang="zh-CN" altLang="en-US" sz="64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  <a:cs typeface="+mn-ea"/>
                <a:sym typeface="+mn-lt"/>
              </a:rPr>
              <a:t>章</a:t>
            </a:r>
            <a:endParaRPr lang="en-US" altLang="zh-CN" sz="6400" b="1" dirty="0">
              <a:solidFill>
                <a:srgbClr val="0070C0"/>
              </a:solidFill>
              <a:latin typeface="Times New Roman" panose="02020603050405020304"/>
              <a:ea typeface="微软雅黑" panose="020B0503020204020204" charset="-122"/>
              <a:cs typeface="+mn-ea"/>
              <a:sym typeface="+mn-lt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64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  <a:cs typeface="+mn-ea"/>
                <a:sym typeface="+mn-lt"/>
              </a:rPr>
              <a:t>MySQL</a:t>
            </a:r>
            <a:endParaRPr kumimoji="0" lang="zh-CN" altLang="en-US" sz="6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C412EB86-C9FF-4E59-2BBC-61A7CBE329F2}"/>
              </a:ext>
            </a:extLst>
          </p:cNvPr>
          <p:cNvCxnSpPr>
            <a:cxnSpLocks/>
          </p:cNvCxnSpPr>
          <p:nvPr/>
        </p:nvCxnSpPr>
        <p:spPr>
          <a:xfrm>
            <a:off x="2195891" y="4689759"/>
            <a:ext cx="81292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90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标题 4">
            <a:extLst>
              <a:ext uri="{FF2B5EF4-FFF2-40B4-BE49-F238E27FC236}">
                <a16:creationId xmlns:a16="http://schemas.microsoft.com/office/drawing/2014/main" id="{1396FD92-0ACB-2F70-73AC-B058675D781F}"/>
              </a:ext>
            </a:extLst>
          </p:cNvPr>
          <p:cNvSpPr txBox="1">
            <a:spLocks/>
          </p:cNvSpPr>
          <p:nvPr/>
        </p:nvSpPr>
        <p:spPr>
          <a:xfrm>
            <a:off x="592869" y="344570"/>
            <a:ext cx="625853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libaba PuHuiTi Medium" pitchFamily="18" charset="-122"/>
              </a:rPr>
              <a:t>前</a:t>
            </a:r>
            <a:r>
              <a:rPr lang="zh-CN" altLang="en-US" sz="4000" dirty="0">
                <a:solidFill>
                  <a:schemeClr val="tx1"/>
                </a:solidFill>
              </a:rPr>
              <a:t>言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libaba PuHuiTi Medium" pitchFamily="18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6AF876-B924-BFB2-1EB0-411016F712C6}"/>
              </a:ext>
            </a:extLst>
          </p:cNvPr>
          <p:cNvGrpSpPr/>
          <p:nvPr/>
        </p:nvGrpSpPr>
        <p:grpSpPr>
          <a:xfrm>
            <a:off x="8131473" y="2521218"/>
            <a:ext cx="3296076" cy="3760098"/>
            <a:chOff x="8121153" y="2448647"/>
            <a:chExt cx="3296076" cy="3760098"/>
          </a:xfrm>
        </p:grpSpPr>
        <p:sp>
          <p:nvSpPr>
            <p:cNvPr id="16" name="矩形: 对角圆角 15">
              <a:extLst>
                <a:ext uri="{FF2B5EF4-FFF2-40B4-BE49-F238E27FC236}">
                  <a16:creationId xmlns:a16="http://schemas.microsoft.com/office/drawing/2014/main" id="{C5DF1994-4FCC-0BA0-7254-2583EF174E91}"/>
                </a:ext>
              </a:extLst>
            </p:cNvPr>
            <p:cNvSpPr/>
            <p:nvPr/>
          </p:nvSpPr>
          <p:spPr>
            <a:xfrm>
              <a:off x="8121153" y="2450561"/>
              <a:ext cx="3296076" cy="3758184"/>
            </a:xfrm>
            <a:prstGeom prst="round2DiagRect">
              <a:avLst>
                <a:gd name="adj1" fmla="val 4498"/>
                <a:gd name="adj2" fmla="val 0"/>
              </a:avLst>
            </a:prstGeom>
            <a:solidFill>
              <a:srgbClr val="FDEFE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2F6AB46C-FA1B-85A6-F3F2-444459633CB2}"/>
                </a:ext>
              </a:extLst>
            </p:cNvPr>
            <p:cNvGrpSpPr/>
            <p:nvPr/>
          </p:nvGrpSpPr>
          <p:grpSpPr>
            <a:xfrm>
              <a:off x="8121153" y="2448647"/>
              <a:ext cx="2097516" cy="517189"/>
              <a:chOff x="8121153" y="2448647"/>
              <a:chExt cx="2097516" cy="517189"/>
            </a:xfrm>
          </p:grpSpPr>
          <p:sp>
            <p:nvSpPr>
              <p:cNvPr id="18" name="矩形: 对角圆角 17">
                <a:extLst>
                  <a:ext uri="{FF2B5EF4-FFF2-40B4-BE49-F238E27FC236}">
                    <a16:creationId xmlns:a16="http://schemas.microsoft.com/office/drawing/2014/main" id="{D6CFA146-8711-EBC3-32B3-07C988D63D96}"/>
                  </a:ext>
                </a:extLst>
              </p:cNvPr>
              <p:cNvSpPr/>
              <p:nvPr/>
            </p:nvSpPr>
            <p:spPr>
              <a:xfrm>
                <a:off x="8121153" y="2448647"/>
                <a:ext cx="2097516" cy="517189"/>
              </a:xfrm>
              <a:prstGeom prst="round2DiagRect">
                <a:avLst>
                  <a:gd name="adj1" fmla="val 30552"/>
                  <a:gd name="adj2" fmla="val 0"/>
                </a:avLst>
              </a:prstGeom>
              <a:solidFill>
                <a:srgbClr val="C00000"/>
              </a:solidFill>
              <a:ln w="6350" cap="flat" cmpd="sng" algn="ctr">
                <a:noFill/>
                <a:prstDash val="lgDash"/>
              </a:ln>
              <a:effectLst/>
            </p:spPr>
            <p:txBody>
              <a:bodyPr lIns="108000" tIns="0" rIns="36000" bIns="72000" rtlCol="0" anchor="ctr"/>
              <a:lstStyle/>
              <a:p>
                <a:pPr marL="0" marR="0" lvl="0" indent="0" defTabSz="3600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数据库优化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9" name="Shape 2476">
                <a:extLst>
                  <a:ext uri="{FF2B5EF4-FFF2-40B4-BE49-F238E27FC236}">
                    <a16:creationId xmlns:a16="http://schemas.microsoft.com/office/drawing/2014/main" id="{3FC1BC60-9B6B-5C65-D063-FB7C4C946C3A}"/>
                  </a:ext>
                </a:extLst>
              </p:cNvPr>
              <p:cNvSpPr/>
              <p:nvPr/>
            </p:nvSpPr>
            <p:spPr>
              <a:xfrm>
                <a:off x="8329865" y="2563234"/>
                <a:ext cx="279459" cy="279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44" y="18334"/>
                    </a:moveTo>
                    <a:lnTo>
                      <a:pt x="15583" y="6873"/>
                    </a:lnTo>
                    <a:lnTo>
                      <a:pt x="20168" y="6873"/>
                    </a:lnTo>
                    <a:cubicBezTo>
                      <a:pt x="20168" y="6873"/>
                      <a:pt x="12144" y="18334"/>
                      <a:pt x="12144" y="18334"/>
                    </a:cubicBezTo>
                    <a:close/>
                    <a:moveTo>
                      <a:pt x="10800" y="19403"/>
                    </a:moveTo>
                    <a:lnTo>
                      <a:pt x="7041" y="6873"/>
                    </a:lnTo>
                    <a:lnTo>
                      <a:pt x="14559" y="6873"/>
                    </a:lnTo>
                    <a:cubicBezTo>
                      <a:pt x="14559" y="6873"/>
                      <a:pt x="10800" y="19403"/>
                      <a:pt x="10800" y="19403"/>
                    </a:cubicBezTo>
                    <a:close/>
                    <a:moveTo>
                      <a:pt x="1432" y="6873"/>
                    </a:moveTo>
                    <a:lnTo>
                      <a:pt x="6017" y="6873"/>
                    </a:lnTo>
                    <a:lnTo>
                      <a:pt x="9456" y="18334"/>
                    </a:lnTo>
                    <a:cubicBezTo>
                      <a:pt x="9456" y="18334"/>
                      <a:pt x="1432" y="6873"/>
                      <a:pt x="1432" y="6873"/>
                    </a:cubicBezTo>
                    <a:close/>
                    <a:moveTo>
                      <a:pt x="6578" y="982"/>
                    </a:moveTo>
                    <a:lnTo>
                      <a:pt x="8536" y="982"/>
                    </a:lnTo>
                    <a:lnTo>
                      <a:pt x="6082" y="5891"/>
                    </a:lnTo>
                    <a:lnTo>
                      <a:pt x="1669" y="5891"/>
                    </a:lnTo>
                    <a:cubicBezTo>
                      <a:pt x="1669" y="5891"/>
                      <a:pt x="6578" y="982"/>
                      <a:pt x="6578" y="982"/>
                    </a:cubicBezTo>
                    <a:close/>
                    <a:moveTo>
                      <a:pt x="11973" y="982"/>
                    </a:moveTo>
                    <a:lnTo>
                      <a:pt x="14427" y="5891"/>
                    </a:lnTo>
                    <a:lnTo>
                      <a:pt x="7173" y="5891"/>
                    </a:lnTo>
                    <a:lnTo>
                      <a:pt x="9627" y="982"/>
                    </a:lnTo>
                    <a:cubicBezTo>
                      <a:pt x="9627" y="982"/>
                      <a:pt x="11973" y="982"/>
                      <a:pt x="11973" y="982"/>
                    </a:cubicBezTo>
                    <a:close/>
                    <a:moveTo>
                      <a:pt x="15022" y="982"/>
                    </a:moveTo>
                    <a:lnTo>
                      <a:pt x="19931" y="5891"/>
                    </a:lnTo>
                    <a:lnTo>
                      <a:pt x="15518" y="5891"/>
                    </a:lnTo>
                    <a:lnTo>
                      <a:pt x="13064" y="982"/>
                    </a:lnTo>
                    <a:cubicBezTo>
                      <a:pt x="13064" y="982"/>
                      <a:pt x="15022" y="982"/>
                      <a:pt x="15022" y="982"/>
                    </a:cubicBezTo>
                    <a:close/>
                    <a:moveTo>
                      <a:pt x="21600" y="6382"/>
                    </a:moveTo>
                    <a:cubicBezTo>
                      <a:pt x="21600" y="6272"/>
                      <a:pt x="21557" y="6175"/>
                      <a:pt x="21495" y="6093"/>
                    </a:cubicBezTo>
                    <a:lnTo>
                      <a:pt x="21502" y="6088"/>
                    </a:lnTo>
                    <a:lnTo>
                      <a:pt x="21471" y="6057"/>
                    </a:lnTo>
                    <a:cubicBezTo>
                      <a:pt x="21459" y="6044"/>
                      <a:pt x="21448" y="6032"/>
                      <a:pt x="21434" y="6020"/>
                    </a:cubicBezTo>
                    <a:lnTo>
                      <a:pt x="15611" y="197"/>
                    </a:lnTo>
                    <a:lnTo>
                      <a:pt x="15604" y="201"/>
                    </a:lnTo>
                    <a:cubicBezTo>
                      <a:pt x="15514" y="82"/>
                      <a:pt x="15379" y="0"/>
                      <a:pt x="15218" y="0"/>
                    </a:cubicBezTo>
                    <a:lnTo>
                      <a:pt x="6382" y="0"/>
                    </a:lnTo>
                    <a:cubicBezTo>
                      <a:pt x="6221" y="0"/>
                      <a:pt x="6086" y="82"/>
                      <a:pt x="5996" y="201"/>
                    </a:cubicBezTo>
                    <a:lnTo>
                      <a:pt x="5989" y="197"/>
                    </a:lnTo>
                    <a:lnTo>
                      <a:pt x="166" y="6020"/>
                    </a:lnTo>
                    <a:cubicBezTo>
                      <a:pt x="152" y="6032"/>
                      <a:pt x="141" y="6044"/>
                      <a:pt x="129" y="6057"/>
                    </a:cubicBezTo>
                    <a:lnTo>
                      <a:pt x="98" y="6088"/>
                    </a:lnTo>
                    <a:lnTo>
                      <a:pt x="105" y="6093"/>
                    </a:lnTo>
                    <a:cubicBezTo>
                      <a:pt x="43" y="6175"/>
                      <a:pt x="0" y="6272"/>
                      <a:pt x="0" y="6382"/>
                    </a:cubicBezTo>
                    <a:cubicBezTo>
                      <a:pt x="0" y="6499"/>
                      <a:pt x="46" y="6602"/>
                      <a:pt x="115" y="6686"/>
                    </a:cubicBezTo>
                    <a:lnTo>
                      <a:pt x="109" y="6690"/>
                    </a:lnTo>
                    <a:lnTo>
                      <a:pt x="10418" y="21418"/>
                    </a:lnTo>
                    <a:lnTo>
                      <a:pt x="10424" y="21413"/>
                    </a:lnTo>
                    <a:cubicBezTo>
                      <a:pt x="10514" y="21525"/>
                      <a:pt x="10646" y="21600"/>
                      <a:pt x="10800" y="21600"/>
                    </a:cubicBezTo>
                    <a:cubicBezTo>
                      <a:pt x="10954" y="21600"/>
                      <a:pt x="11086" y="21525"/>
                      <a:pt x="11176" y="21413"/>
                    </a:cubicBezTo>
                    <a:lnTo>
                      <a:pt x="11182" y="21418"/>
                    </a:lnTo>
                    <a:lnTo>
                      <a:pt x="21491" y="6690"/>
                    </a:lnTo>
                    <a:lnTo>
                      <a:pt x="21485" y="6686"/>
                    </a:lnTo>
                    <a:cubicBezTo>
                      <a:pt x="21553" y="6602"/>
                      <a:pt x="21600" y="6499"/>
                      <a:pt x="21600" y="6382"/>
                    </a:cubicBezTo>
                  </a:path>
                </a:pathLst>
              </a:custGeom>
              <a:solidFill>
                <a:sysClr val="window" lastClr="FFFFFF"/>
              </a:solidFill>
              <a:ln w="12700">
                <a:noFill/>
                <a:miter lim="400000"/>
              </a:ln>
            </p:spPr>
            <p:txBody>
              <a:bodyPr lIns="19047" tIns="19047" rIns="19047" bIns="19047" anchor="ctr"/>
              <a:lstStyle/>
              <a:p>
                <a:pPr marL="0" marR="0" lvl="0" indent="0" algn="ctr" defTabSz="22851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1562" b="0" i="0" u="none" strike="noStrike" kern="0" cap="none" spc="0" normalizeH="0" baseline="0" noProof="1">
                  <a:ln>
                    <a:noFill/>
                  </a:ln>
                  <a:solidFill>
                    <a:srgbClr val="F4B246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黑体"/>
                  <a:ea typeface="Gill Sans"/>
                  <a:cs typeface="Arial" panose="020B0604020202020204"/>
                  <a:sym typeface="Gill Sans"/>
                </a:endParaRP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4107D20-4D57-CDEE-17AB-E8AF86E69AD4}"/>
              </a:ext>
            </a:extLst>
          </p:cNvPr>
          <p:cNvGrpSpPr/>
          <p:nvPr/>
        </p:nvGrpSpPr>
        <p:grpSpPr>
          <a:xfrm>
            <a:off x="4437297" y="2519156"/>
            <a:ext cx="3296076" cy="3762160"/>
            <a:chOff x="4426977" y="2446585"/>
            <a:chExt cx="3296076" cy="3762160"/>
          </a:xfrm>
        </p:grpSpPr>
        <p:sp>
          <p:nvSpPr>
            <p:cNvPr id="21" name="矩形: 对角圆角 20">
              <a:extLst>
                <a:ext uri="{FF2B5EF4-FFF2-40B4-BE49-F238E27FC236}">
                  <a16:creationId xmlns:a16="http://schemas.microsoft.com/office/drawing/2014/main" id="{5A6E28DE-BD7B-7CFC-B021-8D164DC88287}"/>
                </a:ext>
              </a:extLst>
            </p:cNvPr>
            <p:cNvSpPr/>
            <p:nvPr/>
          </p:nvSpPr>
          <p:spPr>
            <a:xfrm>
              <a:off x="4426977" y="2450561"/>
              <a:ext cx="3296076" cy="3758184"/>
            </a:xfrm>
            <a:prstGeom prst="round2DiagRect">
              <a:avLst>
                <a:gd name="adj1" fmla="val 4410"/>
                <a:gd name="adj2" fmla="val 0"/>
              </a:avLst>
            </a:prstGeom>
            <a:solidFill>
              <a:srgbClr val="FDEFE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3D11883B-DA75-6A8B-EB57-9B5FC0BE5019}"/>
                </a:ext>
              </a:extLst>
            </p:cNvPr>
            <p:cNvGrpSpPr/>
            <p:nvPr/>
          </p:nvGrpSpPr>
          <p:grpSpPr>
            <a:xfrm>
              <a:off x="4426977" y="2446585"/>
              <a:ext cx="2097516" cy="517189"/>
              <a:chOff x="4426977" y="2446585"/>
              <a:chExt cx="2097516" cy="517189"/>
            </a:xfrm>
          </p:grpSpPr>
          <p:sp>
            <p:nvSpPr>
              <p:cNvPr id="23" name="矩形: 对角圆角 22">
                <a:extLst>
                  <a:ext uri="{FF2B5EF4-FFF2-40B4-BE49-F238E27FC236}">
                    <a16:creationId xmlns:a16="http://schemas.microsoft.com/office/drawing/2014/main" id="{F5979B4A-1139-B887-1F56-B0ACC2024C9B}"/>
                  </a:ext>
                </a:extLst>
              </p:cNvPr>
              <p:cNvSpPr/>
              <p:nvPr/>
            </p:nvSpPr>
            <p:spPr>
              <a:xfrm>
                <a:off x="4426977" y="2446585"/>
                <a:ext cx="2097516" cy="517189"/>
              </a:xfrm>
              <a:prstGeom prst="round2DiagRect">
                <a:avLst>
                  <a:gd name="adj1" fmla="val 30552"/>
                  <a:gd name="adj2" fmla="val 0"/>
                </a:avLst>
              </a:prstGeom>
              <a:solidFill>
                <a:srgbClr val="C00000"/>
              </a:solidFill>
              <a:ln w="6350" cap="flat" cmpd="sng" algn="ctr">
                <a:noFill/>
                <a:prstDash val="lgDash"/>
              </a:ln>
              <a:effectLst/>
            </p:spPr>
            <p:txBody>
              <a:bodyPr lIns="108000" tIns="0" rIns="36000" bIns="72000" rtlCol="0" anchor="ctr"/>
              <a:lstStyle/>
              <a:p>
                <a:pPr marL="0" marR="0" lvl="0" indent="0" defTabSz="3600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数据库操作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4" name="Shape 2393">
                <a:extLst>
                  <a:ext uri="{FF2B5EF4-FFF2-40B4-BE49-F238E27FC236}">
                    <a16:creationId xmlns:a16="http://schemas.microsoft.com/office/drawing/2014/main" id="{A94F827B-BFD6-BD9F-A960-F598C004B919}"/>
                  </a:ext>
                </a:extLst>
              </p:cNvPr>
              <p:cNvSpPr/>
              <p:nvPr/>
            </p:nvSpPr>
            <p:spPr>
              <a:xfrm>
                <a:off x="4630212" y="2565449"/>
                <a:ext cx="279459" cy="279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09" y="7364"/>
                    </a:moveTo>
                    <a:cubicBezTo>
                      <a:pt x="20838" y="7364"/>
                      <a:pt x="20618" y="7584"/>
                      <a:pt x="20618" y="7855"/>
                    </a:cubicBezTo>
                    <a:lnTo>
                      <a:pt x="20618" y="18655"/>
                    </a:lnTo>
                    <a:cubicBezTo>
                      <a:pt x="20618" y="19739"/>
                      <a:pt x="19739" y="20618"/>
                      <a:pt x="18655" y="20618"/>
                    </a:cubicBezTo>
                    <a:lnTo>
                      <a:pt x="2945" y="20618"/>
                    </a:lnTo>
                    <a:cubicBezTo>
                      <a:pt x="1861" y="20618"/>
                      <a:pt x="982" y="19739"/>
                      <a:pt x="982" y="18655"/>
                    </a:cubicBezTo>
                    <a:lnTo>
                      <a:pt x="982" y="2945"/>
                    </a:lnTo>
                    <a:cubicBezTo>
                      <a:pt x="982" y="1861"/>
                      <a:pt x="1861" y="982"/>
                      <a:pt x="2945" y="982"/>
                    </a:cubicBezTo>
                    <a:lnTo>
                      <a:pt x="13745" y="982"/>
                    </a:lnTo>
                    <a:cubicBezTo>
                      <a:pt x="14017" y="982"/>
                      <a:pt x="14236" y="762"/>
                      <a:pt x="14236" y="491"/>
                    </a:cubicBezTo>
                    <a:cubicBezTo>
                      <a:pt x="14236" y="220"/>
                      <a:pt x="14017" y="0"/>
                      <a:pt x="13745" y="0"/>
                    </a:cubicBezTo>
                    <a:lnTo>
                      <a:pt x="2945" y="0"/>
                    </a:lnTo>
                    <a:cubicBezTo>
                      <a:pt x="1318" y="0"/>
                      <a:pt x="0" y="1319"/>
                      <a:pt x="0" y="2945"/>
                    </a:cubicBezTo>
                    <a:lnTo>
                      <a:pt x="0" y="18655"/>
                    </a:lnTo>
                    <a:cubicBezTo>
                      <a:pt x="0" y="20282"/>
                      <a:pt x="1318" y="21600"/>
                      <a:pt x="2945" y="21600"/>
                    </a:cubicBezTo>
                    <a:lnTo>
                      <a:pt x="18655" y="21600"/>
                    </a:lnTo>
                    <a:cubicBezTo>
                      <a:pt x="20282" y="21600"/>
                      <a:pt x="21600" y="20282"/>
                      <a:pt x="21600" y="18655"/>
                    </a:cubicBezTo>
                    <a:lnTo>
                      <a:pt x="21600" y="7855"/>
                    </a:lnTo>
                    <a:cubicBezTo>
                      <a:pt x="21600" y="7584"/>
                      <a:pt x="21380" y="7364"/>
                      <a:pt x="21109" y="7364"/>
                    </a:cubicBezTo>
                    <a:moveTo>
                      <a:pt x="7006" y="12764"/>
                    </a:moveTo>
                    <a:lnTo>
                      <a:pt x="8836" y="12764"/>
                    </a:lnTo>
                    <a:lnTo>
                      <a:pt x="8836" y="14594"/>
                    </a:lnTo>
                    <a:lnTo>
                      <a:pt x="6627" y="14973"/>
                    </a:lnTo>
                    <a:cubicBezTo>
                      <a:pt x="6627" y="14973"/>
                      <a:pt x="7006" y="12764"/>
                      <a:pt x="7006" y="12764"/>
                    </a:cubicBezTo>
                    <a:close/>
                    <a:moveTo>
                      <a:pt x="16775" y="2742"/>
                    </a:moveTo>
                    <a:lnTo>
                      <a:pt x="18858" y="4825"/>
                    </a:lnTo>
                    <a:lnTo>
                      <a:pt x="9818" y="13865"/>
                    </a:lnTo>
                    <a:lnTo>
                      <a:pt x="9818" y="11782"/>
                    </a:lnTo>
                    <a:lnTo>
                      <a:pt x="7736" y="11782"/>
                    </a:lnTo>
                    <a:cubicBezTo>
                      <a:pt x="7736" y="11782"/>
                      <a:pt x="16775" y="2742"/>
                      <a:pt x="16775" y="2742"/>
                    </a:cubicBezTo>
                    <a:close/>
                    <a:moveTo>
                      <a:pt x="18104" y="1414"/>
                    </a:moveTo>
                    <a:cubicBezTo>
                      <a:pt x="18371" y="1147"/>
                      <a:pt x="18739" y="982"/>
                      <a:pt x="19145" y="982"/>
                    </a:cubicBezTo>
                    <a:cubicBezTo>
                      <a:pt x="19959" y="982"/>
                      <a:pt x="20618" y="1642"/>
                      <a:pt x="20618" y="2455"/>
                    </a:cubicBezTo>
                    <a:cubicBezTo>
                      <a:pt x="20618" y="2861"/>
                      <a:pt x="20453" y="3230"/>
                      <a:pt x="20187" y="3496"/>
                    </a:cubicBezTo>
                    <a:lnTo>
                      <a:pt x="19552" y="4131"/>
                    </a:lnTo>
                    <a:lnTo>
                      <a:pt x="17469" y="2048"/>
                    </a:lnTo>
                    <a:cubicBezTo>
                      <a:pt x="17469" y="2048"/>
                      <a:pt x="18104" y="1414"/>
                      <a:pt x="18104" y="1414"/>
                    </a:cubicBezTo>
                    <a:close/>
                    <a:moveTo>
                      <a:pt x="5400" y="16200"/>
                    </a:moveTo>
                    <a:lnTo>
                      <a:pt x="9590" y="15481"/>
                    </a:lnTo>
                    <a:lnTo>
                      <a:pt x="20881" y="4190"/>
                    </a:lnTo>
                    <a:cubicBezTo>
                      <a:pt x="21325" y="3746"/>
                      <a:pt x="21600" y="3133"/>
                      <a:pt x="21600" y="2455"/>
                    </a:cubicBezTo>
                    <a:cubicBezTo>
                      <a:pt x="21600" y="1099"/>
                      <a:pt x="20501" y="0"/>
                      <a:pt x="19145" y="0"/>
                    </a:cubicBezTo>
                    <a:cubicBezTo>
                      <a:pt x="18468" y="0"/>
                      <a:pt x="17854" y="275"/>
                      <a:pt x="17410" y="719"/>
                    </a:cubicBezTo>
                    <a:lnTo>
                      <a:pt x="6119" y="12010"/>
                    </a:lnTo>
                    <a:cubicBezTo>
                      <a:pt x="6119" y="12010"/>
                      <a:pt x="5400" y="16200"/>
                      <a:pt x="5400" y="1620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>
                <a:noFill/>
                <a:miter lim="400000"/>
              </a:ln>
            </p:spPr>
            <p:txBody>
              <a:bodyPr lIns="19047" tIns="19047" rIns="19047" bIns="19047" anchor="ctr"/>
              <a:lstStyle/>
              <a:p>
                <a:pPr marL="0" marR="0" lvl="0" indent="0" algn="ctr" defTabSz="22851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1562" b="0" i="0" u="none" strike="noStrike" kern="0" cap="none" spc="0" normalizeH="0" baseline="0" noProof="1">
                  <a:ln>
                    <a:noFill/>
                  </a:ln>
                  <a:solidFill>
                    <a:srgbClr val="F4B246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黑体"/>
                  <a:ea typeface="Gill Sans"/>
                  <a:cs typeface="Arial" panose="020B0604020202020204"/>
                  <a:sym typeface="Gill Sans"/>
                </a:endParaRPr>
              </a:p>
            </p:txBody>
          </p:sp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EEC8764-05BF-714F-089B-ABA6C27859A7}"/>
              </a:ext>
            </a:extLst>
          </p:cNvPr>
          <p:cNvGrpSpPr/>
          <p:nvPr/>
        </p:nvGrpSpPr>
        <p:grpSpPr>
          <a:xfrm>
            <a:off x="743120" y="2523132"/>
            <a:ext cx="3296077" cy="3758184"/>
            <a:chOff x="732800" y="2450561"/>
            <a:chExt cx="3296077" cy="3758184"/>
          </a:xfrm>
        </p:grpSpPr>
        <p:sp>
          <p:nvSpPr>
            <p:cNvPr id="26" name="矩形: 对角圆角 25">
              <a:extLst>
                <a:ext uri="{FF2B5EF4-FFF2-40B4-BE49-F238E27FC236}">
                  <a16:creationId xmlns:a16="http://schemas.microsoft.com/office/drawing/2014/main" id="{21CBDC36-9C93-32A2-AC55-83CDA10A6093}"/>
                </a:ext>
              </a:extLst>
            </p:cNvPr>
            <p:cNvSpPr/>
            <p:nvPr/>
          </p:nvSpPr>
          <p:spPr>
            <a:xfrm>
              <a:off x="732801" y="2450561"/>
              <a:ext cx="3296076" cy="3758184"/>
            </a:xfrm>
            <a:prstGeom prst="round2DiagRect">
              <a:avLst>
                <a:gd name="adj1" fmla="val 4521"/>
                <a:gd name="adj2" fmla="val 0"/>
              </a:avLst>
            </a:prstGeom>
            <a:solidFill>
              <a:srgbClr val="FDEFE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08CFBCA-D3D2-82FA-918C-9B6F228E976D}"/>
                </a:ext>
              </a:extLst>
            </p:cNvPr>
            <p:cNvGrpSpPr/>
            <p:nvPr/>
          </p:nvGrpSpPr>
          <p:grpSpPr>
            <a:xfrm>
              <a:off x="732800" y="2450561"/>
              <a:ext cx="2097516" cy="517189"/>
              <a:chOff x="732800" y="2450561"/>
              <a:chExt cx="2097516" cy="517189"/>
            </a:xfrm>
          </p:grpSpPr>
          <p:sp>
            <p:nvSpPr>
              <p:cNvPr id="28" name="矩形: 对角圆角 27">
                <a:extLst>
                  <a:ext uri="{FF2B5EF4-FFF2-40B4-BE49-F238E27FC236}">
                    <a16:creationId xmlns:a16="http://schemas.microsoft.com/office/drawing/2014/main" id="{B79B5A57-C38F-E455-FD76-A604D6D3DCF9}"/>
                  </a:ext>
                </a:extLst>
              </p:cNvPr>
              <p:cNvSpPr/>
              <p:nvPr/>
            </p:nvSpPr>
            <p:spPr>
              <a:xfrm>
                <a:off x="732800" y="2450561"/>
                <a:ext cx="2097516" cy="517189"/>
              </a:xfrm>
              <a:prstGeom prst="round2DiagRect">
                <a:avLst>
                  <a:gd name="adj1" fmla="val 30552"/>
                  <a:gd name="adj2" fmla="val 0"/>
                </a:avLst>
              </a:prstGeom>
              <a:solidFill>
                <a:srgbClr val="C00000"/>
              </a:solidFill>
              <a:ln w="6350" cap="flat" cmpd="sng" algn="ctr">
                <a:noFill/>
                <a:prstDash val="lgDash"/>
              </a:ln>
              <a:effectLst/>
            </p:spPr>
            <p:txBody>
              <a:bodyPr lIns="108000" tIns="0" rIns="36000" bIns="72000" rtlCol="0" anchor="ctr"/>
              <a:lstStyle/>
              <a:p>
                <a:pPr marL="0" marR="0" lvl="0" indent="0" defTabSz="3600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数据库设计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9" name="Shape 2389">
                <a:extLst>
                  <a:ext uri="{FF2B5EF4-FFF2-40B4-BE49-F238E27FC236}">
                    <a16:creationId xmlns:a16="http://schemas.microsoft.com/office/drawing/2014/main" id="{EF46BFD7-0011-73EE-76F0-5F783A9BA313}"/>
                  </a:ext>
                </a:extLst>
              </p:cNvPr>
              <p:cNvSpPr/>
              <p:nvPr/>
            </p:nvSpPr>
            <p:spPr>
              <a:xfrm>
                <a:off x="924844" y="2581378"/>
                <a:ext cx="279459" cy="228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20400"/>
                    </a:moveTo>
                    <a:lnTo>
                      <a:pt x="18655" y="20400"/>
                    </a:lnTo>
                    <a:lnTo>
                      <a:pt x="18655" y="1200"/>
                    </a:lnTo>
                    <a:lnTo>
                      <a:pt x="20618" y="1200"/>
                    </a:lnTo>
                    <a:cubicBezTo>
                      <a:pt x="20618" y="1200"/>
                      <a:pt x="20618" y="20400"/>
                      <a:pt x="20618" y="20400"/>
                    </a:cubicBezTo>
                    <a:close/>
                    <a:moveTo>
                      <a:pt x="21109" y="0"/>
                    </a:moveTo>
                    <a:lnTo>
                      <a:pt x="18164" y="0"/>
                    </a:lnTo>
                    <a:cubicBezTo>
                      <a:pt x="17893" y="0"/>
                      <a:pt x="17673" y="269"/>
                      <a:pt x="17673" y="600"/>
                    </a:cubicBezTo>
                    <a:lnTo>
                      <a:pt x="17673" y="21000"/>
                    </a:lnTo>
                    <a:cubicBezTo>
                      <a:pt x="17673" y="21332"/>
                      <a:pt x="17893" y="21600"/>
                      <a:pt x="18164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32"/>
                      <a:pt x="21600" y="21000"/>
                    </a:cubicBezTo>
                    <a:lnTo>
                      <a:pt x="21600" y="600"/>
                    </a:lnTo>
                    <a:cubicBezTo>
                      <a:pt x="21600" y="269"/>
                      <a:pt x="21380" y="0"/>
                      <a:pt x="21109" y="0"/>
                    </a:cubicBezTo>
                    <a:moveTo>
                      <a:pt x="8836" y="20400"/>
                    </a:moveTo>
                    <a:lnTo>
                      <a:pt x="6873" y="20400"/>
                    </a:lnTo>
                    <a:lnTo>
                      <a:pt x="6873" y="3600"/>
                    </a:lnTo>
                    <a:lnTo>
                      <a:pt x="8836" y="3600"/>
                    </a:lnTo>
                    <a:cubicBezTo>
                      <a:pt x="8836" y="3600"/>
                      <a:pt x="8836" y="20400"/>
                      <a:pt x="8836" y="20400"/>
                    </a:cubicBezTo>
                    <a:close/>
                    <a:moveTo>
                      <a:pt x="9327" y="2400"/>
                    </a:moveTo>
                    <a:lnTo>
                      <a:pt x="6382" y="2400"/>
                    </a:lnTo>
                    <a:cubicBezTo>
                      <a:pt x="6111" y="2400"/>
                      <a:pt x="5891" y="2669"/>
                      <a:pt x="5891" y="3000"/>
                    </a:cubicBezTo>
                    <a:lnTo>
                      <a:pt x="5891" y="21000"/>
                    </a:lnTo>
                    <a:cubicBezTo>
                      <a:pt x="5891" y="21332"/>
                      <a:pt x="6111" y="21600"/>
                      <a:pt x="6382" y="21600"/>
                    </a:cubicBezTo>
                    <a:lnTo>
                      <a:pt x="9327" y="21600"/>
                    </a:lnTo>
                    <a:cubicBezTo>
                      <a:pt x="9598" y="21600"/>
                      <a:pt x="9818" y="21332"/>
                      <a:pt x="9818" y="21000"/>
                    </a:cubicBezTo>
                    <a:lnTo>
                      <a:pt x="9818" y="3000"/>
                    </a:lnTo>
                    <a:cubicBezTo>
                      <a:pt x="9818" y="2669"/>
                      <a:pt x="9598" y="2400"/>
                      <a:pt x="9327" y="2400"/>
                    </a:cubicBezTo>
                    <a:moveTo>
                      <a:pt x="14727" y="20400"/>
                    </a:moveTo>
                    <a:lnTo>
                      <a:pt x="12764" y="20400"/>
                    </a:lnTo>
                    <a:lnTo>
                      <a:pt x="12764" y="10800"/>
                    </a:lnTo>
                    <a:lnTo>
                      <a:pt x="14727" y="10800"/>
                    </a:lnTo>
                    <a:cubicBezTo>
                      <a:pt x="14727" y="10800"/>
                      <a:pt x="14727" y="20400"/>
                      <a:pt x="14727" y="20400"/>
                    </a:cubicBezTo>
                    <a:close/>
                    <a:moveTo>
                      <a:pt x="15218" y="9600"/>
                    </a:moveTo>
                    <a:lnTo>
                      <a:pt x="12273" y="9600"/>
                    </a:lnTo>
                    <a:cubicBezTo>
                      <a:pt x="12002" y="9600"/>
                      <a:pt x="11782" y="9869"/>
                      <a:pt x="11782" y="10200"/>
                    </a:cubicBezTo>
                    <a:lnTo>
                      <a:pt x="11782" y="21000"/>
                    </a:lnTo>
                    <a:cubicBezTo>
                      <a:pt x="11782" y="21332"/>
                      <a:pt x="12002" y="21600"/>
                      <a:pt x="12273" y="21600"/>
                    </a:cubicBezTo>
                    <a:lnTo>
                      <a:pt x="15218" y="21600"/>
                    </a:lnTo>
                    <a:cubicBezTo>
                      <a:pt x="15489" y="21600"/>
                      <a:pt x="15709" y="21332"/>
                      <a:pt x="15709" y="21000"/>
                    </a:cubicBezTo>
                    <a:lnTo>
                      <a:pt x="15709" y="10200"/>
                    </a:lnTo>
                    <a:cubicBezTo>
                      <a:pt x="15709" y="9869"/>
                      <a:pt x="15489" y="9600"/>
                      <a:pt x="15218" y="9600"/>
                    </a:cubicBezTo>
                    <a:moveTo>
                      <a:pt x="2945" y="20400"/>
                    </a:moveTo>
                    <a:lnTo>
                      <a:pt x="982" y="20400"/>
                    </a:lnTo>
                    <a:lnTo>
                      <a:pt x="982" y="14400"/>
                    </a:lnTo>
                    <a:lnTo>
                      <a:pt x="2945" y="14400"/>
                    </a:lnTo>
                    <a:cubicBezTo>
                      <a:pt x="2945" y="14400"/>
                      <a:pt x="2945" y="20400"/>
                      <a:pt x="2945" y="20400"/>
                    </a:cubicBezTo>
                    <a:close/>
                    <a:moveTo>
                      <a:pt x="3436" y="13200"/>
                    </a:moveTo>
                    <a:lnTo>
                      <a:pt x="491" y="13200"/>
                    </a:lnTo>
                    <a:cubicBezTo>
                      <a:pt x="220" y="13200"/>
                      <a:pt x="0" y="13469"/>
                      <a:pt x="0" y="13800"/>
                    </a:cubicBezTo>
                    <a:lnTo>
                      <a:pt x="0" y="21000"/>
                    </a:lnTo>
                    <a:cubicBezTo>
                      <a:pt x="0" y="21332"/>
                      <a:pt x="220" y="21600"/>
                      <a:pt x="491" y="21600"/>
                    </a:cubicBezTo>
                    <a:lnTo>
                      <a:pt x="3436" y="21600"/>
                    </a:lnTo>
                    <a:cubicBezTo>
                      <a:pt x="3707" y="21600"/>
                      <a:pt x="3927" y="21332"/>
                      <a:pt x="3927" y="21000"/>
                    </a:cubicBezTo>
                    <a:lnTo>
                      <a:pt x="3927" y="13800"/>
                    </a:lnTo>
                    <a:cubicBezTo>
                      <a:pt x="3927" y="13469"/>
                      <a:pt x="3707" y="13200"/>
                      <a:pt x="3436" y="13200"/>
                    </a:cubicBezTo>
                  </a:path>
                </a:pathLst>
              </a:custGeom>
              <a:solidFill>
                <a:sysClr val="window" lastClr="FFFFFF"/>
              </a:solidFill>
              <a:ln w="9525">
                <a:noFill/>
                <a:miter lim="400000"/>
              </a:ln>
            </p:spPr>
            <p:txBody>
              <a:bodyPr lIns="19047" tIns="19047" rIns="19047" bIns="19047" anchor="ctr"/>
              <a:lstStyle/>
              <a:p>
                <a:pPr marL="0" marR="0" lvl="0" indent="0" algn="ctr" defTabSz="22851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1562" b="0" i="0" u="none" strike="noStrike" kern="0" cap="none" spc="0" normalizeH="0" baseline="0" noProof="1">
                  <a:ln>
                    <a:noFill/>
                  </a:ln>
                  <a:solidFill>
                    <a:srgbClr val="F4B246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黑体"/>
                  <a:ea typeface="Gill Sans"/>
                  <a:cs typeface="Arial" panose="020B0604020202020204"/>
                  <a:sym typeface="Gill Sans"/>
                </a:endParaRPr>
              </a:p>
            </p:txBody>
          </p:sp>
        </p:grpSp>
      </p:grpSp>
      <p:sp>
        <p:nvSpPr>
          <p:cNvPr id="30" name="标题 2">
            <a:extLst>
              <a:ext uri="{FF2B5EF4-FFF2-40B4-BE49-F238E27FC236}">
                <a16:creationId xmlns:a16="http://schemas.microsoft.com/office/drawing/2014/main" id="{F3E6B805-1E4D-B1D8-3AA3-9E9764B047BD}"/>
              </a:ext>
            </a:extLst>
          </p:cNvPr>
          <p:cNvSpPr txBox="1">
            <a:spLocks/>
          </p:cNvSpPr>
          <p:nvPr/>
        </p:nvSpPr>
        <p:spPr>
          <a:xfrm>
            <a:off x="721200" y="14009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MySQL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数据库学习</a:t>
            </a:r>
            <a:r>
              <a:rPr lang="zh-CN" altLang="en-US" sz="2800" dirty="0"/>
              <a:t>内容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ea typeface="Alibaba PuHuiTi Medium" pitchFamily="18" charset="-122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C2F844F6-9570-7F71-983A-A2EFB5C7946D}"/>
              </a:ext>
            </a:extLst>
          </p:cNvPr>
          <p:cNvSpPr/>
          <p:nvPr/>
        </p:nvSpPr>
        <p:spPr>
          <a:xfrm>
            <a:off x="940579" y="3241161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概述</a:t>
            </a:r>
            <a:endParaRPr kumimoji="0" lang="en-US" altLang="zh-CN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1F15E995-79B0-0060-EBD0-B9B6D72DF325}"/>
              </a:ext>
            </a:extLst>
          </p:cNvPr>
          <p:cNvSpPr/>
          <p:nvPr/>
        </p:nvSpPr>
        <p:spPr>
          <a:xfrm>
            <a:off x="935164" y="3917520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数据库设计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-DDL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1B0DA70D-D311-9337-3D9A-80D0EAE49B31}"/>
              </a:ext>
            </a:extLst>
          </p:cNvPr>
          <p:cNvSpPr/>
          <p:nvPr/>
        </p:nvSpPr>
        <p:spPr>
          <a:xfrm>
            <a:off x="4640532" y="3241161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数据库操作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-DML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60852ECA-5671-F43F-2DE7-AD2BBA399C43}"/>
              </a:ext>
            </a:extLst>
          </p:cNvPr>
          <p:cNvSpPr/>
          <p:nvPr/>
        </p:nvSpPr>
        <p:spPr>
          <a:xfrm>
            <a:off x="925371" y="4593879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多表设计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C025FBFA-35AB-5DD8-6893-4D9418CFD623}"/>
              </a:ext>
            </a:extLst>
          </p:cNvPr>
          <p:cNvSpPr/>
          <p:nvPr/>
        </p:nvSpPr>
        <p:spPr>
          <a:xfrm>
            <a:off x="4630211" y="4476379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事务</a:t>
            </a:r>
            <a:endParaRPr kumimoji="0" lang="en-US" altLang="zh-CN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137356B8-11E6-403C-9A7A-FF4DF3ABB372}"/>
              </a:ext>
            </a:extLst>
          </p:cNvPr>
          <p:cNvSpPr/>
          <p:nvPr/>
        </p:nvSpPr>
        <p:spPr>
          <a:xfrm>
            <a:off x="4619547" y="3871800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数据库操作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-DQL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09614B51-AA93-6DCD-3DBB-7BBD591FE15E}"/>
              </a:ext>
            </a:extLst>
          </p:cNvPr>
          <p:cNvSpPr/>
          <p:nvPr/>
        </p:nvSpPr>
        <p:spPr>
          <a:xfrm>
            <a:off x="4619546" y="5076558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多表查询</a:t>
            </a:r>
            <a:endParaRPr kumimoji="0" lang="en-US" altLang="zh-CN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5FF8B5E9-5D13-16D9-77CD-D06C3A80DB04}"/>
              </a:ext>
            </a:extLst>
          </p:cNvPr>
          <p:cNvSpPr/>
          <p:nvPr/>
        </p:nvSpPr>
        <p:spPr>
          <a:xfrm>
            <a:off x="8355694" y="3264627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</a:t>
            </a:r>
            <a:endParaRPr kumimoji="0" lang="en-US" altLang="zh-CN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942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FF6BAD8-D594-AD2E-0146-B27A3B26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411" y="2389211"/>
            <a:ext cx="1390721" cy="1225613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3B4428A8-936B-D5AF-3FF2-79C67A1F2A41}"/>
              </a:ext>
            </a:extLst>
          </p:cNvPr>
          <p:cNvSpPr txBox="1">
            <a:spLocks/>
          </p:cNvSpPr>
          <p:nvPr/>
        </p:nvSpPr>
        <p:spPr>
          <a:xfrm>
            <a:off x="4799578" y="2646417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MySQL</a:t>
            </a:r>
            <a:r>
              <a:rPr lang="zh-CN" altLang="en-US" dirty="0"/>
              <a:t>概述</a:t>
            </a:r>
            <a:endParaRPr lang="en-US" altLang="zh-CN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6D1C348-86E0-2914-6AB0-6415A03F8B71}"/>
              </a:ext>
            </a:extLst>
          </p:cNvPr>
          <p:cNvSpPr txBox="1">
            <a:spLocks/>
          </p:cNvSpPr>
          <p:nvPr/>
        </p:nvSpPr>
        <p:spPr>
          <a:xfrm>
            <a:off x="3095207" y="2427977"/>
            <a:ext cx="1127125" cy="1148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</a:rPr>
              <a:t>01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114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4">
            <a:extLst>
              <a:ext uri="{FF2B5EF4-FFF2-40B4-BE49-F238E27FC236}">
                <a16:creationId xmlns:a16="http://schemas.microsoft.com/office/drawing/2014/main" id="{46B1B715-9E90-1D4A-58E9-B5064688B20D}"/>
              </a:ext>
            </a:extLst>
          </p:cNvPr>
          <p:cNvSpPr txBox="1">
            <a:spLocks/>
          </p:cNvSpPr>
          <p:nvPr/>
        </p:nvSpPr>
        <p:spPr>
          <a:xfrm>
            <a:off x="314664" y="1378586"/>
            <a:ext cx="8125393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MySQL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安装</a:t>
            </a:r>
          </a:p>
        </p:txBody>
      </p:sp>
      <p:sp>
        <p:nvSpPr>
          <p:cNvPr id="12" name="文本占位符 5">
            <a:extLst>
              <a:ext uri="{FF2B5EF4-FFF2-40B4-BE49-F238E27FC236}">
                <a16:creationId xmlns:a16="http://schemas.microsoft.com/office/drawing/2014/main" id="{7E739D4F-0AB3-7791-7231-3E6CA51D75F4}"/>
              </a:ext>
            </a:extLst>
          </p:cNvPr>
          <p:cNvSpPr txBox="1">
            <a:spLocks/>
          </p:cNvSpPr>
          <p:nvPr/>
        </p:nvSpPr>
        <p:spPr>
          <a:xfrm>
            <a:off x="314664" y="2180708"/>
            <a:ext cx="10698800" cy="59145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MySQL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官方提供了两种不同的版本：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  <a:hlinkClick r:id="rId2"/>
              </a:rPr>
              <a:t>https://dev.mysql.com/downloads/mysql/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82F97C-72A6-7F12-7FC9-6C88B605C284}"/>
              </a:ext>
            </a:extLst>
          </p:cNvPr>
          <p:cNvSpPr txBox="1"/>
          <p:nvPr/>
        </p:nvSpPr>
        <p:spPr>
          <a:xfrm>
            <a:off x="675332" y="5534869"/>
            <a:ext cx="10487583" cy="615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这里采用的是</a:t>
            </a:r>
            <a:r>
              <a:rPr lang="en-US" altLang="zh-CN" sz="20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lang="zh-CN" altLang="en-US" sz="20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的最新社区版（</a:t>
            </a:r>
            <a:r>
              <a:rPr lang="en-US" altLang="zh-CN" sz="20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 Community Server 8.2.0</a:t>
            </a:r>
            <a:r>
              <a:rPr lang="zh-CN" altLang="en-US" sz="20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）。</a:t>
            </a:r>
            <a:endParaRPr lang="en-US" altLang="zh-CN" sz="20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D5BF2A1-7254-7F64-DD80-F6804752562D}"/>
              </a:ext>
            </a:extLst>
          </p:cNvPr>
          <p:cNvSpPr/>
          <p:nvPr/>
        </p:nvSpPr>
        <p:spPr>
          <a:xfrm>
            <a:off x="6985571" y="3315693"/>
            <a:ext cx="5148372" cy="1823040"/>
          </a:xfrm>
          <a:prstGeom prst="roundRect">
            <a:avLst>
              <a:gd name="adj" fmla="val 6255"/>
            </a:avLst>
          </a:prstGeom>
          <a:solidFill>
            <a:srgbClr val="92D050">
              <a:alpha val="43137"/>
            </a:srgbClr>
          </a:solidFill>
          <a:ln w="3175">
            <a:solidFill>
              <a:sysClr val="window" lastClr="FFFFFF">
                <a:lumMod val="50000"/>
              </a:sysClr>
            </a:solidFill>
            <a:prstDash val="lgDash"/>
          </a:ln>
        </p:spPr>
        <p:txBody>
          <a:bodyPr wrap="square" tIns="0">
            <a:spAutoFit/>
          </a:bodyPr>
          <a:lstStyle/>
          <a:p>
            <a:pPr marL="0" marR="0" lvl="0" indent="0" defTabSz="36000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Sans Light" panose="020B0303020203040204" pitchFamily="34" charset="0"/>
                <a:ea typeface="Alibaba PuHuiTi" panose="00020600040101010101" pitchFamily="18" charset="-122"/>
                <a:cs typeface="Alibaba Sans Light" panose="020B0303020203040204" pitchFamily="34" charset="0"/>
              </a:rPr>
              <a:t>社区版本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 Community Server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defTabSz="36000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Sans Light" panose="020B0303020203040204" pitchFamily="34" charset="0"/>
              <a:ea typeface="Alibaba PuHuiTi" panose="00020600040101010101" pitchFamily="18" charset="-122"/>
              <a:cs typeface="Alibaba Sans Light" panose="020B0303020203040204" pitchFamily="34" charset="0"/>
            </a:endParaRPr>
          </a:p>
          <a:p>
            <a:pPr marL="0" marR="0" lvl="0" indent="0" defTabSz="36000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Sans Light" panose="020B0303020203040204" pitchFamily="34" charset="0"/>
                <a:ea typeface="Alibaba PuHuiTi R"/>
                <a:cs typeface="Alibaba Sans Light" panose="020B0303020203040204" pitchFamily="34" charset="0"/>
              </a:rPr>
              <a:t>免费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libaba Sans Light" panose="020B0303020203040204" pitchFamily="34" charset="0"/>
              <a:ea typeface="Alibaba PuHuiTi R"/>
              <a:cs typeface="Alibaba Sans Light" panose="020B0303020203040204" pitchFamily="34" charset="0"/>
            </a:endParaRPr>
          </a:p>
          <a:p>
            <a:pPr marL="0" marR="0" lvl="0" indent="0" defTabSz="36000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Sans Light" panose="020B0303020203040204" pitchFamily="34" charset="0"/>
                <a:ea typeface="Alibaba PuHuiTi R"/>
                <a:cs typeface="Alibaba Sans Light" panose="020B0303020203040204" pitchFamily="34" charset="0"/>
              </a:rPr>
              <a:t>MySQL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Sans Light" panose="020B0303020203040204" pitchFamily="34" charset="0"/>
                <a:ea typeface="Alibaba PuHuiTi R"/>
                <a:cs typeface="Alibaba Sans Light" panose="020B0303020203040204" pitchFamily="34" charset="0"/>
              </a:rPr>
              <a:t>不提供任何技术支持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libaba Sans Light" panose="020B0303020203040204" pitchFamily="34" charset="0"/>
              <a:ea typeface="Alibaba PuHuiTi R"/>
              <a:cs typeface="Alibaba Sans Light" panose="020B0303020203040204" pitchFamily="34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6A995A4-E502-27D7-1E55-C2B700BC5100}"/>
              </a:ext>
            </a:extLst>
          </p:cNvPr>
          <p:cNvSpPr/>
          <p:nvPr/>
        </p:nvSpPr>
        <p:spPr>
          <a:xfrm>
            <a:off x="230899" y="3315693"/>
            <a:ext cx="5246496" cy="1824190"/>
          </a:xfrm>
          <a:prstGeom prst="roundRect">
            <a:avLst>
              <a:gd name="adj" fmla="val 7823"/>
            </a:avLst>
          </a:prstGeom>
          <a:solidFill>
            <a:srgbClr val="FFC000">
              <a:alpha val="34118"/>
            </a:srgbClr>
          </a:solidFill>
          <a:ln w="3175">
            <a:solidFill>
              <a:sysClr val="window" lastClr="FFFFFF">
                <a:lumMod val="50000"/>
              </a:sysClr>
            </a:solidFill>
            <a:prstDash val="lgDash"/>
          </a:ln>
        </p:spPr>
        <p:txBody>
          <a:bodyPr wrap="square" tIns="0">
            <a:spAutoFit/>
          </a:bodyPr>
          <a:lstStyle/>
          <a:p>
            <a:pPr marL="0" marR="0" lvl="0" indent="0" defTabSz="36000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商业版本（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 Enterprise Edition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  <a:p>
            <a:pPr marL="0" marR="0" lvl="0" indent="0" defTabSz="36000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Sans Light" panose="020B0303020203040204" pitchFamily="34" charset="0"/>
              <a:ea typeface="Alibaba PuHuiTi R"/>
              <a:cs typeface="Alibaba Sans Light" panose="020B0303020203040204" pitchFamily="34" charset="0"/>
            </a:endParaRPr>
          </a:p>
          <a:p>
            <a:pPr marL="0" marR="0" lvl="0" indent="0" defTabSz="36000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Sans Light" panose="020B0303020203040204" pitchFamily="34" charset="0"/>
                <a:ea typeface="Alibaba PuHuiTi R"/>
                <a:cs typeface="Alibaba Sans Light" panose="020B0303020203040204" pitchFamily="34" charset="0"/>
              </a:rPr>
              <a:t>收费，可以试用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Sans Light" panose="020B0303020203040204" pitchFamily="34" charset="0"/>
                <a:ea typeface="Alibaba PuHuiTi R"/>
                <a:cs typeface="Alibaba Sans Light" panose="020B0303020203040204" pitchFamily="34" charset="0"/>
              </a:rPr>
              <a:t>30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Sans Light" panose="020B0303020203040204" pitchFamily="34" charset="0"/>
                <a:ea typeface="Alibaba PuHuiTi R"/>
                <a:cs typeface="Alibaba Sans Light" panose="020B0303020203040204" pitchFamily="34" charset="0"/>
              </a:rPr>
              <a:t>天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libaba Sans Light" panose="020B0303020203040204" pitchFamily="34" charset="0"/>
              <a:ea typeface="Alibaba PuHuiTi R"/>
              <a:cs typeface="Alibaba Sans Light" panose="020B0303020203040204" pitchFamily="34" charset="0"/>
            </a:endParaRPr>
          </a:p>
          <a:p>
            <a:pPr marL="0" marR="0" lvl="0" indent="0" defTabSz="36000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Sans Light" panose="020B0303020203040204" pitchFamily="34" charset="0"/>
                <a:ea typeface="Alibaba PuHuiTi R"/>
                <a:cs typeface="Alibaba Sans Light" panose="020B0303020203040204" pitchFamily="34" charset="0"/>
              </a:rPr>
              <a:t>官方提供技术支持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libaba Sans Light" panose="020B0303020203040204" pitchFamily="34" charset="0"/>
              <a:ea typeface="Alibaba PuHuiTi R"/>
              <a:cs typeface="Alibaba Sans Light" panose="020B030302020304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49D4A54-04CD-4084-17DD-28A29E8E7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759" y="3773714"/>
            <a:ext cx="1463447" cy="882077"/>
          </a:xfrm>
          <a:prstGeom prst="rect">
            <a:avLst/>
          </a:prstGeom>
        </p:spPr>
      </p:pic>
      <p:sp>
        <p:nvSpPr>
          <p:cNvPr id="17" name="标题 4">
            <a:extLst>
              <a:ext uri="{FF2B5EF4-FFF2-40B4-BE49-F238E27FC236}">
                <a16:creationId xmlns:a16="http://schemas.microsoft.com/office/drawing/2014/main" id="{3B926E50-C320-EDDD-9501-96E83439FA60}"/>
              </a:ext>
            </a:extLst>
          </p:cNvPr>
          <p:cNvSpPr txBox="1">
            <a:spLocks/>
          </p:cNvSpPr>
          <p:nvPr/>
        </p:nvSpPr>
        <p:spPr>
          <a:xfrm>
            <a:off x="230900" y="283362"/>
            <a:ext cx="53208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Alibaba PuHuiTi Medium" pitchFamily="18" charset="-122"/>
              </a:rPr>
              <a:t>MySQL</a:t>
            </a:r>
            <a:r>
              <a:rPr lang="zh-CN" altLang="en-US" sz="4000" dirty="0">
                <a:ea typeface="Alibaba PuHuiTi Medium" pitchFamily="18" charset="-122"/>
              </a:rPr>
              <a:t>概述</a:t>
            </a:r>
            <a:endParaRPr lang="en-US" altLang="zh-CN" sz="4000" dirty="0">
              <a:ea typeface="Alibaba PuHuiTi Medium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109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9E1E14-2C79-DB74-5CD7-96B25A0A2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15" y="2950969"/>
            <a:ext cx="6003628" cy="2269731"/>
          </a:xfrm>
          <a:prstGeom prst="rect">
            <a:avLst/>
          </a:prstGeom>
        </p:spPr>
      </p:pic>
      <p:sp>
        <p:nvSpPr>
          <p:cNvPr id="6" name="标题 4">
            <a:extLst>
              <a:ext uri="{FF2B5EF4-FFF2-40B4-BE49-F238E27FC236}">
                <a16:creationId xmlns:a16="http://schemas.microsoft.com/office/drawing/2014/main" id="{0D72D00A-DDD0-9865-8E2A-D51253218F81}"/>
              </a:ext>
            </a:extLst>
          </p:cNvPr>
          <p:cNvSpPr txBox="1">
            <a:spLocks/>
          </p:cNvSpPr>
          <p:nvPr/>
        </p:nvSpPr>
        <p:spPr>
          <a:xfrm>
            <a:off x="314664" y="1378586"/>
            <a:ext cx="8125393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MySQL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</a:rPr>
              <a:t>安装</a:t>
            </a:r>
          </a:p>
        </p:txBody>
      </p:sp>
      <p:sp>
        <p:nvSpPr>
          <p:cNvPr id="8" name="文本占位符 5">
            <a:extLst>
              <a:ext uri="{FF2B5EF4-FFF2-40B4-BE49-F238E27FC236}">
                <a16:creationId xmlns:a16="http://schemas.microsoft.com/office/drawing/2014/main" id="{0E63F2A9-2F00-9144-8874-60A58381BBFF}"/>
              </a:ext>
            </a:extLst>
          </p:cNvPr>
          <p:cNvSpPr txBox="1">
            <a:spLocks/>
          </p:cNvSpPr>
          <p:nvPr/>
        </p:nvSpPr>
        <p:spPr>
          <a:xfrm>
            <a:off x="314664" y="2180708"/>
            <a:ext cx="10698800" cy="59145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MySQL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官方提供了两种不同的版本：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阿里巴巴普惠体" panose="00020600040101010101" pitchFamily="18" charset="-122"/>
                <a:hlinkClick r:id="rId3"/>
              </a:rPr>
              <a:t>https://dev.mysql.com/downloads/mysql/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B6900425-2735-E783-1B87-FCDD6449F9F1}"/>
              </a:ext>
            </a:extLst>
          </p:cNvPr>
          <p:cNvSpPr txBox="1">
            <a:spLocks/>
          </p:cNvSpPr>
          <p:nvPr/>
        </p:nvSpPr>
        <p:spPr>
          <a:xfrm>
            <a:off x="230900" y="283362"/>
            <a:ext cx="532081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Alibaba PuHuiTi Medium" pitchFamily="18" charset="-122"/>
              </a:rPr>
              <a:t>MySQL</a:t>
            </a:r>
            <a:r>
              <a:rPr lang="zh-CN" altLang="en-US" sz="4000" dirty="0">
                <a:ea typeface="Alibaba PuHuiTi Medium" pitchFamily="18" charset="-122"/>
              </a:rPr>
              <a:t>概述</a:t>
            </a:r>
            <a:endParaRPr lang="en-US" altLang="zh-CN" sz="4000" dirty="0">
              <a:ea typeface="Alibaba PuHuiTi Medium" pitchFamily="18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4BCD8F2-A562-E52B-396A-F538B7C8C129}"/>
              </a:ext>
            </a:extLst>
          </p:cNvPr>
          <p:cNvCxnSpPr/>
          <p:nvPr/>
        </p:nvCxnSpPr>
        <p:spPr>
          <a:xfrm>
            <a:off x="808865" y="3741120"/>
            <a:ext cx="402771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A7CF300F-30D1-8AEC-28D8-E22068A10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992" y="3057098"/>
            <a:ext cx="5339583" cy="297187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A4D383A-9562-C50B-8839-C605823B2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922" y="4862287"/>
            <a:ext cx="4677279" cy="182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52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12671</TotalTime>
  <Words>2385</Words>
  <Application>Microsoft Office PowerPoint</Application>
  <PresentationFormat>宽屏</PresentationFormat>
  <Paragraphs>454</Paragraphs>
  <Slides>43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8" baseType="lpstr">
      <vt:lpstr>Alibaba PuHuiTi Medium</vt:lpstr>
      <vt:lpstr>Alibaba PuHuiTi R</vt:lpstr>
      <vt:lpstr>Alibaba Sans Light</vt:lpstr>
      <vt:lpstr>阿里巴巴普惠体</vt:lpstr>
      <vt:lpstr>等线</vt:lpstr>
      <vt:lpstr>等线 Light</vt:lpstr>
      <vt:lpstr>黑体</vt:lpstr>
      <vt:lpstr>宋体</vt:lpstr>
      <vt:lpstr>微软雅黑</vt:lpstr>
      <vt:lpstr>Arial</vt:lpstr>
      <vt:lpstr>Calibri</vt:lpstr>
      <vt:lpstr>Consolas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什么是线性结构(Linear Structure)？</dc:title>
  <dc:creator>He Xiaoyu</dc:creator>
  <cp:lastModifiedBy>e2232</cp:lastModifiedBy>
  <cp:revision>1316</cp:revision>
  <dcterms:created xsi:type="dcterms:W3CDTF">2022-10-08T06:09:03Z</dcterms:created>
  <dcterms:modified xsi:type="dcterms:W3CDTF">2023-11-20T10:41:25Z</dcterms:modified>
</cp:coreProperties>
</file>